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notesMasterIdLst>
    <p:notesMasterId r:id="rId26"/>
  </p:notesMasterIdLst>
  <p:sldIdLst>
    <p:sldId id="256" r:id="rId2"/>
    <p:sldId id="262" r:id="rId3"/>
    <p:sldId id="264" r:id="rId4"/>
    <p:sldId id="281" r:id="rId5"/>
    <p:sldId id="282" r:id="rId6"/>
    <p:sldId id="265" r:id="rId7"/>
    <p:sldId id="261" r:id="rId8"/>
    <p:sldId id="257" r:id="rId9"/>
    <p:sldId id="269" r:id="rId10"/>
    <p:sldId id="266" r:id="rId11"/>
    <p:sldId id="259" r:id="rId12"/>
    <p:sldId id="258" r:id="rId13"/>
    <p:sldId id="271" r:id="rId14"/>
    <p:sldId id="270" r:id="rId15"/>
    <p:sldId id="276" r:id="rId16"/>
    <p:sldId id="272" r:id="rId17"/>
    <p:sldId id="273" r:id="rId18"/>
    <p:sldId id="274" r:id="rId19"/>
    <p:sldId id="277" r:id="rId20"/>
    <p:sldId id="278" r:id="rId21"/>
    <p:sldId id="279" r:id="rId22"/>
    <p:sldId id="283" r:id="rId23"/>
    <p:sldId id="280" r:id="rId24"/>
    <p:sldId id="27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EEB002-10C7-9E47-B5E6-41E1250BB7D9}" v="1445" dt="2024-06-23T08:19:57.9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84010"/>
  </p:normalViewPr>
  <p:slideViewPr>
    <p:cSldViewPr snapToGrid="0">
      <p:cViewPr varScale="1">
        <p:scale>
          <a:sx n="122" d="100"/>
          <a:sy n="122" d="100"/>
        </p:scale>
        <p:origin x="1912" y="208"/>
      </p:cViewPr>
      <p:guideLst/>
    </p:cSldViewPr>
  </p:slideViewPr>
  <p:outlineViewPr>
    <p:cViewPr>
      <p:scale>
        <a:sx n="33" d="100"/>
        <a:sy n="33" d="100"/>
      </p:scale>
      <p:origin x="0" y="-4648"/>
    </p:cViewPr>
  </p:outlineViewPr>
  <p:notesTextViewPr>
    <p:cViewPr>
      <p:scale>
        <a:sx n="50" d="100"/>
        <a:sy n="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23FEF6-A64B-2D42-9E78-EC134B066768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GB"/>
        </a:p>
      </dgm:t>
    </dgm:pt>
    <dgm:pt modelId="{3C30DE62-575F-7947-B21B-698976273921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dirty="0"/>
            <a:t>Proven Performance</a:t>
          </a:r>
        </a:p>
      </dgm:t>
    </dgm:pt>
    <dgm:pt modelId="{C8EF0849-ABF1-AB47-B670-C34B15D68B9B}" type="parTrans" cxnId="{641FBD58-5F8A-4143-8FF5-0BCF1B70D130}">
      <dgm:prSet/>
      <dgm:spPr/>
      <dgm:t>
        <a:bodyPr/>
        <a:lstStyle/>
        <a:p>
          <a:pPr algn="l"/>
          <a:endParaRPr lang="en-GB"/>
        </a:p>
      </dgm:t>
    </dgm:pt>
    <dgm:pt modelId="{6A4841FB-3354-114D-929A-68D56AEDCF68}" type="sibTrans" cxnId="{641FBD58-5F8A-4143-8FF5-0BCF1B70D130}">
      <dgm:prSet/>
      <dgm:spPr/>
      <dgm:t>
        <a:bodyPr/>
        <a:lstStyle/>
        <a:p>
          <a:endParaRPr lang="en-GB"/>
        </a:p>
      </dgm:t>
    </dgm:pt>
    <dgm:pt modelId="{71990A35-5742-294A-956D-8A7AC52D55FC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GB" b="1" dirty="0"/>
            <a:t>Classical</a:t>
          </a:r>
        </a:p>
      </dgm:t>
    </dgm:pt>
    <dgm:pt modelId="{5D27334E-50B3-1946-A8C1-EDB12FD6947A}" type="parTrans" cxnId="{AE3CEDB4-C986-4943-BB06-D39A1708FED0}">
      <dgm:prSet/>
      <dgm:spPr/>
      <dgm:t>
        <a:bodyPr/>
        <a:lstStyle/>
        <a:p>
          <a:pPr algn="l"/>
          <a:endParaRPr lang="en-GB"/>
        </a:p>
      </dgm:t>
    </dgm:pt>
    <dgm:pt modelId="{68C0F01B-4EA0-3A4E-917C-9498E3AF0D19}" type="sibTrans" cxnId="{AE3CEDB4-C986-4943-BB06-D39A1708FED0}">
      <dgm:prSet/>
      <dgm:spPr/>
      <dgm:t>
        <a:bodyPr/>
        <a:lstStyle/>
        <a:p>
          <a:endParaRPr lang="en-GB"/>
        </a:p>
      </dgm:t>
    </dgm:pt>
    <dgm:pt modelId="{A56CEBD4-6CA7-D54D-AA25-DC0FDAA703D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GB" b="1" dirty="0"/>
            <a:t>Quantum</a:t>
          </a:r>
        </a:p>
      </dgm:t>
    </dgm:pt>
    <dgm:pt modelId="{94525A4F-ADBF-E045-A419-A35D4E96C622}" type="parTrans" cxnId="{AFFDC1A8-5A92-524C-8D94-AF46018C13FF}">
      <dgm:prSet/>
      <dgm:spPr/>
      <dgm:t>
        <a:bodyPr/>
        <a:lstStyle/>
        <a:p>
          <a:pPr algn="l"/>
          <a:endParaRPr lang="en-GB"/>
        </a:p>
      </dgm:t>
    </dgm:pt>
    <dgm:pt modelId="{C4E09CF2-B695-0F4F-A897-60958EB95AC6}" type="sibTrans" cxnId="{AFFDC1A8-5A92-524C-8D94-AF46018C13FF}">
      <dgm:prSet/>
      <dgm:spPr/>
      <dgm:t>
        <a:bodyPr/>
        <a:lstStyle/>
        <a:p>
          <a:endParaRPr lang="en-GB"/>
        </a:p>
      </dgm:t>
    </dgm:pt>
    <dgm:pt modelId="{B2C7A793-3E00-A44A-AC11-932FFDE89372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Heuristics</a:t>
          </a:r>
        </a:p>
      </dgm:t>
    </dgm:pt>
    <dgm:pt modelId="{0CE93009-1D78-784F-9F4E-294E6E658CC5}" type="parTrans" cxnId="{EBD9FF2F-AEEC-2C4D-8D6C-5A15EAB5EFB5}">
      <dgm:prSet/>
      <dgm:spPr/>
      <dgm:t>
        <a:bodyPr/>
        <a:lstStyle/>
        <a:p>
          <a:pPr algn="l"/>
          <a:endParaRPr lang="en-GB"/>
        </a:p>
      </dgm:t>
    </dgm:pt>
    <dgm:pt modelId="{594F2787-097E-E04B-AB50-D51F9FC8D12E}" type="sibTrans" cxnId="{EBD9FF2F-AEEC-2C4D-8D6C-5A15EAB5EFB5}">
      <dgm:prSet/>
      <dgm:spPr/>
      <dgm:t>
        <a:bodyPr/>
        <a:lstStyle/>
        <a:p>
          <a:endParaRPr lang="en-GB"/>
        </a:p>
      </dgm:t>
    </dgm:pt>
    <dgm:pt modelId="{6EE144F5-5868-3442-A920-09EEA5C1C0C9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GB" b="1" dirty="0"/>
            <a:t>Classical</a:t>
          </a:r>
        </a:p>
      </dgm:t>
    </dgm:pt>
    <dgm:pt modelId="{FEEF51FD-D9F9-3549-8279-B6B0E50171DF}" type="parTrans" cxnId="{A8E0B06F-2728-2642-8A36-42D8BF77B95C}">
      <dgm:prSet/>
      <dgm:spPr/>
      <dgm:t>
        <a:bodyPr/>
        <a:lstStyle/>
        <a:p>
          <a:pPr algn="l"/>
          <a:endParaRPr lang="en-GB"/>
        </a:p>
      </dgm:t>
    </dgm:pt>
    <dgm:pt modelId="{E6375084-1FB9-554D-BE8E-50119E87DB34}" type="sibTrans" cxnId="{A8E0B06F-2728-2642-8A36-42D8BF77B95C}">
      <dgm:prSet/>
      <dgm:spPr/>
      <dgm:t>
        <a:bodyPr/>
        <a:lstStyle/>
        <a:p>
          <a:endParaRPr lang="en-GB"/>
        </a:p>
      </dgm:t>
    </dgm:pt>
    <dgm:pt modelId="{9502C0F2-4C30-0846-A159-341CD869254D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GB" b="1" dirty="0"/>
            <a:t>Quantum</a:t>
          </a:r>
        </a:p>
      </dgm:t>
    </dgm:pt>
    <dgm:pt modelId="{29C63A1D-9CBD-414C-90B1-6C6E8A0D1AC7}" type="parTrans" cxnId="{71BF2543-ABA8-584B-913E-20255C8AE7F3}">
      <dgm:prSet/>
      <dgm:spPr/>
      <dgm:t>
        <a:bodyPr/>
        <a:lstStyle/>
        <a:p>
          <a:pPr algn="l"/>
          <a:endParaRPr lang="en-GB"/>
        </a:p>
      </dgm:t>
    </dgm:pt>
    <dgm:pt modelId="{1645205E-27C3-A642-9E87-F2A1AEA57B19}" type="sibTrans" cxnId="{71BF2543-ABA8-584B-913E-20255C8AE7F3}">
      <dgm:prSet/>
      <dgm:spPr/>
      <dgm:t>
        <a:bodyPr/>
        <a:lstStyle/>
        <a:p>
          <a:endParaRPr lang="en-GB"/>
        </a:p>
      </dgm:t>
    </dgm:pt>
    <dgm:pt modelId="{C06D9D92-9A64-7E44-883E-161D90D2DF24}">
      <dgm:prSet/>
      <dgm:spPr/>
      <dgm:t>
        <a:bodyPr/>
        <a:lstStyle/>
        <a:p>
          <a:r>
            <a:rPr lang="en-GB" dirty="0"/>
            <a:t>Simplex Algorithm</a:t>
          </a:r>
        </a:p>
      </dgm:t>
    </dgm:pt>
    <dgm:pt modelId="{9CED8276-D05B-6A4C-AE47-4B7EC70AAE78}" type="parTrans" cxnId="{54122D1C-D731-9C4B-94CF-9E14E6F2F63A}">
      <dgm:prSet/>
      <dgm:spPr/>
      <dgm:t>
        <a:bodyPr/>
        <a:lstStyle/>
        <a:p>
          <a:pPr algn="l"/>
          <a:endParaRPr lang="en-GB"/>
        </a:p>
      </dgm:t>
    </dgm:pt>
    <dgm:pt modelId="{FF3FDA3D-E3AE-9F47-AD1C-EDD38407FF19}" type="sibTrans" cxnId="{54122D1C-D731-9C4B-94CF-9E14E6F2F63A}">
      <dgm:prSet/>
      <dgm:spPr/>
      <dgm:t>
        <a:bodyPr/>
        <a:lstStyle/>
        <a:p>
          <a:endParaRPr lang="en-GB"/>
        </a:p>
      </dgm:t>
    </dgm:pt>
    <dgm:pt modelId="{DB845A4C-B4C9-1B4C-AEDE-DC0D82867A3A}">
      <dgm:prSet/>
      <dgm:spPr/>
      <dgm:t>
        <a:bodyPr/>
        <a:lstStyle/>
        <a:p>
          <a:r>
            <a:rPr lang="en-GB" dirty="0" err="1"/>
            <a:t>Dijkstras</a:t>
          </a:r>
          <a:r>
            <a:rPr lang="en-GB" dirty="0"/>
            <a:t> Shortest Path</a:t>
          </a:r>
        </a:p>
      </dgm:t>
    </dgm:pt>
    <dgm:pt modelId="{F53EB335-ECC9-6140-9D71-E9E74141A24B}" type="parTrans" cxnId="{AB992757-08FC-B74B-B12E-3BFC834CDB84}">
      <dgm:prSet/>
      <dgm:spPr/>
      <dgm:t>
        <a:bodyPr/>
        <a:lstStyle/>
        <a:p>
          <a:pPr algn="l"/>
          <a:endParaRPr lang="en-GB"/>
        </a:p>
      </dgm:t>
    </dgm:pt>
    <dgm:pt modelId="{CB0599F0-C1A7-564C-86FD-437F6C3B3241}" type="sibTrans" cxnId="{AB992757-08FC-B74B-B12E-3BFC834CDB84}">
      <dgm:prSet/>
      <dgm:spPr/>
      <dgm:t>
        <a:bodyPr/>
        <a:lstStyle/>
        <a:p>
          <a:endParaRPr lang="en-GB"/>
        </a:p>
      </dgm:t>
    </dgm:pt>
    <dgm:pt modelId="{E9C15C87-CDE1-2B48-BFC2-B3776844E0F6}">
      <dgm:prSet/>
      <dgm:spPr/>
      <dgm:t>
        <a:bodyPr/>
        <a:lstStyle/>
        <a:p>
          <a:r>
            <a:rPr lang="en-GB"/>
            <a:t>Shor’s </a:t>
          </a:r>
          <a:r>
            <a:rPr lang="en-GB" err="1"/>
            <a:t>Algorthim</a:t>
          </a:r>
          <a:endParaRPr lang="en-GB"/>
        </a:p>
      </dgm:t>
    </dgm:pt>
    <dgm:pt modelId="{B82C596D-E51C-2B40-BCC9-C940365D3EE2}" type="parTrans" cxnId="{BAD915CD-08B1-7540-84BC-3E02F4B4EB02}">
      <dgm:prSet/>
      <dgm:spPr/>
      <dgm:t>
        <a:bodyPr/>
        <a:lstStyle/>
        <a:p>
          <a:pPr algn="l"/>
          <a:endParaRPr lang="en-GB"/>
        </a:p>
      </dgm:t>
    </dgm:pt>
    <dgm:pt modelId="{0E2FD576-F88F-FD40-BD39-4A63C2044AA8}" type="sibTrans" cxnId="{BAD915CD-08B1-7540-84BC-3E02F4B4EB02}">
      <dgm:prSet/>
      <dgm:spPr/>
      <dgm:t>
        <a:bodyPr/>
        <a:lstStyle/>
        <a:p>
          <a:endParaRPr lang="en-GB"/>
        </a:p>
      </dgm:t>
    </dgm:pt>
    <dgm:pt modelId="{8828B9B0-5449-124D-A97F-65C12A851A47}">
      <dgm:prSet/>
      <dgm:spPr/>
      <dgm:t>
        <a:bodyPr/>
        <a:lstStyle/>
        <a:p>
          <a:r>
            <a:rPr lang="en-GB" dirty="0"/>
            <a:t>Grovers unstructured search</a:t>
          </a:r>
        </a:p>
      </dgm:t>
    </dgm:pt>
    <dgm:pt modelId="{3E847C16-B941-8942-AE8C-9FC459FD20D1}" type="parTrans" cxnId="{1050CC0B-527B-6847-AF37-EBF9F40DABDD}">
      <dgm:prSet/>
      <dgm:spPr/>
      <dgm:t>
        <a:bodyPr/>
        <a:lstStyle/>
        <a:p>
          <a:pPr algn="l"/>
          <a:endParaRPr lang="en-GB"/>
        </a:p>
      </dgm:t>
    </dgm:pt>
    <dgm:pt modelId="{707377E8-5088-954F-8702-CC534B34E7C8}" type="sibTrans" cxnId="{1050CC0B-527B-6847-AF37-EBF9F40DABDD}">
      <dgm:prSet/>
      <dgm:spPr/>
      <dgm:t>
        <a:bodyPr/>
        <a:lstStyle/>
        <a:p>
          <a:endParaRPr lang="en-GB"/>
        </a:p>
      </dgm:t>
    </dgm:pt>
    <dgm:pt modelId="{B066006D-BBFB-974B-95AB-B02C7F96D2A0}">
      <dgm:prSet/>
      <dgm:spPr/>
      <dgm:t>
        <a:bodyPr/>
        <a:lstStyle/>
        <a:p>
          <a:r>
            <a:rPr lang="en-GB" dirty="0"/>
            <a:t>Genetic Algorithms</a:t>
          </a:r>
        </a:p>
      </dgm:t>
    </dgm:pt>
    <dgm:pt modelId="{FF9B25C7-6CAD-E142-BEF3-1907A82C54E5}" type="parTrans" cxnId="{E6D346DD-3267-0D4C-A726-7BA758FC09C3}">
      <dgm:prSet/>
      <dgm:spPr/>
      <dgm:t>
        <a:bodyPr/>
        <a:lstStyle/>
        <a:p>
          <a:pPr algn="l"/>
          <a:endParaRPr lang="en-GB"/>
        </a:p>
      </dgm:t>
    </dgm:pt>
    <dgm:pt modelId="{C1D880B6-BE5C-384E-BBB0-5F3F1D543897}" type="sibTrans" cxnId="{E6D346DD-3267-0D4C-A726-7BA758FC09C3}">
      <dgm:prSet/>
      <dgm:spPr/>
      <dgm:t>
        <a:bodyPr/>
        <a:lstStyle/>
        <a:p>
          <a:endParaRPr lang="en-GB"/>
        </a:p>
      </dgm:t>
    </dgm:pt>
    <dgm:pt modelId="{51C64138-3D85-6C4E-BFD9-92747F4DD8B5}">
      <dgm:prSet/>
      <dgm:spPr/>
      <dgm:t>
        <a:bodyPr/>
        <a:lstStyle/>
        <a:p>
          <a:r>
            <a:rPr lang="en-GB" dirty="0"/>
            <a:t>Particle Swarm Optimisation</a:t>
          </a:r>
        </a:p>
      </dgm:t>
    </dgm:pt>
    <dgm:pt modelId="{7CFF764F-D71B-004C-9590-837E6DEB4ABC}" type="parTrans" cxnId="{69AC4E7F-46A9-A846-BFFA-3250F930D2DC}">
      <dgm:prSet/>
      <dgm:spPr/>
      <dgm:t>
        <a:bodyPr/>
        <a:lstStyle/>
        <a:p>
          <a:pPr algn="l"/>
          <a:endParaRPr lang="en-GB"/>
        </a:p>
      </dgm:t>
    </dgm:pt>
    <dgm:pt modelId="{C4964919-A61A-FE4E-A817-7FCD78DBD190}" type="sibTrans" cxnId="{69AC4E7F-46A9-A846-BFFA-3250F930D2DC}">
      <dgm:prSet/>
      <dgm:spPr/>
      <dgm:t>
        <a:bodyPr/>
        <a:lstStyle/>
        <a:p>
          <a:endParaRPr lang="en-GB"/>
        </a:p>
      </dgm:t>
    </dgm:pt>
    <dgm:pt modelId="{94B4F7BB-C159-8C4A-A157-A8148D1FD057}">
      <dgm:prSet/>
      <dgm:spPr/>
      <dgm:t>
        <a:bodyPr/>
        <a:lstStyle/>
        <a:p>
          <a:r>
            <a:rPr lang="en-GB" dirty="0"/>
            <a:t>Gradient descent</a:t>
          </a:r>
        </a:p>
      </dgm:t>
    </dgm:pt>
    <dgm:pt modelId="{368BC112-DEB9-A04F-97F6-C01B0371809B}" type="parTrans" cxnId="{FD7140CD-BF7B-914F-A2AB-DCA6A7AFDE6C}">
      <dgm:prSet/>
      <dgm:spPr/>
      <dgm:t>
        <a:bodyPr/>
        <a:lstStyle/>
        <a:p>
          <a:pPr algn="l"/>
          <a:endParaRPr lang="en-GB"/>
        </a:p>
      </dgm:t>
    </dgm:pt>
    <dgm:pt modelId="{C845B516-188A-DA44-8959-041E7B7E1FB4}" type="sibTrans" cxnId="{FD7140CD-BF7B-914F-A2AB-DCA6A7AFDE6C}">
      <dgm:prSet/>
      <dgm:spPr/>
      <dgm:t>
        <a:bodyPr/>
        <a:lstStyle/>
        <a:p>
          <a:endParaRPr lang="en-GB"/>
        </a:p>
      </dgm:t>
    </dgm:pt>
    <dgm:pt modelId="{42E08BBB-731C-1642-AC0B-59684A0CCB28}">
      <dgm:prSet/>
      <dgm:spPr/>
      <dgm:t>
        <a:bodyPr/>
        <a:lstStyle/>
        <a:p>
          <a:r>
            <a:rPr lang="en-GB" b="1" dirty="0">
              <a:solidFill>
                <a:srgbClr val="FFFF00"/>
              </a:solidFill>
            </a:rPr>
            <a:t>QAOA</a:t>
          </a:r>
        </a:p>
      </dgm:t>
    </dgm:pt>
    <dgm:pt modelId="{74D71365-7759-B74F-8B1E-F51987804B86}" type="parTrans" cxnId="{F56F96AC-0CF4-B64E-8B87-40CE959F4B22}">
      <dgm:prSet/>
      <dgm:spPr/>
      <dgm:t>
        <a:bodyPr/>
        <a:lstStyle/>
        <a:p>
          <a:pPr algn="l"/>
          <a:endParaRPr lang="en-GB"/>
        </a:p>
      </dgm:t>
    </dgm:pt>
    <dgm:pt modelId="{998B86D2-A528-3C44-9050-4E70780A845D}" type="sibTrans" cxnId="{F56F96AC-0CF4-B64E-8B87-40CE959F4B22}">
      <dgm:prSet/>
      <dgm:spPr/>
      <dgm:t>
        <a:bodyPr/>
        <a:lstStyle/>
        <a:p>
          <a:endParaRPr lang="en-GB"/>
        </a:p>
      </dgm:t>
    </dgm:pt>
    <dgm:pt modelId="{9C0796BE-3899-8A45-8E6A-67668B8DBBEE}">
      <dgm:prSet/>
      <dgm:spPr/>
      <dgm:t>
        <a:bodyPr/>
        <a:lstStyle/>
        <a:p>
          <a:r>
            <a:rPr lang="en-GB" dirty="0"/>
            <a:t>Variational Quantum </a:t>
          </a:r>
          <a:r>
            <a:rPr lang="en-GB" dirty="0" err="1"/>
            <a:t>Eigensolver</a:t>
          </a:r>
          <a:endParaRPr lang="en-GB" dirty="0"/>
        </a:p>
      </dgm:t>
    </dgm:pt>
    <dgm:pt modelId="{AFC000C3-1528-3A45-89C0-40F653A40BCD}" type="parTrans" cxnId="{F3E33B88-C93E-1E45-80D9-8A931D4E5422}">
      <dgm:prSet/>
      <dgm:spPr/>
      <dgm:t>
        <a:bodyPr/>
        <a:lstStyle/>
        <a:p>
          <a:pPr algn="l"/>
          <a:endParaRPr lang="en-GB"/>
        </a:p>
      </dgm:t>
    </dgm:pt>
    <dgm:pt modelId="{4C993969-D82F-3342-ABAC-457E45D97236}" type="sibTrans" cxnId="{F3E33B88-C93E-1E45-80D9-8A931D4E5422}">
      <dgm:prSet/>
      <dgm:spPr/>
      <dgm:t>
        <a:bodyPr/>
        <a:lstStyle/>
        <a:p>
          <a:endParaRPr lang="en-GB"/>
        </a:p>
      </dgm:t>
    </dgm:pt>
    <dgm:pt modelId="{7AB66D15-6CD6-F349-BDEF-DB710A428D26}">
      <dgm:prSet/>
      <dgm:spPr/>
      <dgm:t>
        <a:bodyPr/>
        <a:lstStyle/>
        <a:p>
          <a:r>
            <a:rPr lang="en-GB" dirty="0"/>
            <a:t>More being discovered…</a:t>
          </a:r>
        </a:p>
      </dgm:t>
    </dgm:pt>
    <dgm:pt modelId="{E8DF55ED-3392-F84A-8284-2DA045E24033}" type="parTrans" cxnId="{F8B71AC7-0517-7B4C-8A6C-081B685394EE}">
      <dgm:prSet/>
      <dgm:spPr/>
      <dgm:t>
        <a:bodyPr/>
        <a:lstStyle/>
        <a:p>
          <a:pPr algn="l"/>
          <a:endParaRPr lang="en-GB"/>
        </a:p>
      </dgm:t>
    </dgm:pt>
    <dgm:pt modelId="{CCF48CBD-2AF9-BF4A-9201-FB6D94AF211E}" type="sibTrans" cxnId="{F8B71AC7-0517-7B4C-8A6C-081B685394EE}">
      <dgm:prSet/>
      <dgm:spPr/>
      <dgm:t>
        <a:bodyPr/>
        <a:lstStyle/>
        <a:p>
          <a:endParaRPr lang="en-GB"/>
        </a:p>
      </dgm:t>
    </dgm:pt>
    <dgm:pt modelId="{C400A2B4-3FF4-4CB6-BF28-34A3F3518895}" type="pres">
      <dgm:prSet presAssocID="{5B23FEF6-A64B-2D42-9E78-EC134B066768}" presName="root" presStyleCnt="0">
        <dgm:presLayoutVars>
          <dgm:dir/>
          <dgm:resizeHandles val="exact"/>
        </dgm:presLayoutVars>
      </dgm:prSet>
      <dgm:spPr/>
    </dgm:pt>
    <dgm:pt modelId="{2F42A8F3-7DD6-499B-A967-696AA1705685}" type="pres">
      <dgm:prSet presAssocID="{3C30DE62-575F-7947-B21B-698976273921}" presName="compNode" presStyleCnt="0"/>
      <dgm:spPr/>
    </dgm:pt>
    <dgm:pt modelId="{5DFD13FE-C0CF-427F-8D0B-94C6E59ACD1C}" type="pres">
      <dgm:prSet presAssocID="{3C30DE62-575F-7947-B21B-69897627392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955C726-06D7-4386-8761-7CA83F1CF7D8}" type="pres">
      <dgm:prSet presAssocID="{3C30DE62-575F-7947-B21B-698976273921}" presName="iconSpace" presStyleCnt="0"/>
      <dgm:spPr/>
    </dgm:pt>
    <dgm:pt modelId="{666BCC07-A36D-46CE-AF88-80D98587AE38}" type="pres">
      <dgm:prSet presAssocID="{3C30DE62-575F-7947-B21B-698976273921}" presName="parTx" presStyleLbl="revTx" presStyleIdx="0" presStyleCnt="4">
        <dgm:presLayoutVars>
          <dgm:chMax val="0"/>
          <dgm:chPref val="0"/>
        </dgm:presLayoutVars>
      </dgm:prSet>
      <dgm:spPr/>
    </dgm:pt>
    <dgm:pt modelId="{B2AA0533-353F-4010-AF33-77F3C31E92A3}" type="pres">
      <dgm:prSet presAssocID="{3C30DE62-575F-7947-B21B-698976273921}" presName="txSpace" presStyleCnt="0"/>
      <dgm:spPr/>
    </dgm:pt>
    <dgm:pt modelId="{402ADD5C-ECBA-40C7-A3C3-ED85EB6F1AA2}" type="pres">
      <dgm:prSet presAssocID="{3C30DE62-575F-7947-B21B-698976273921}" presName="desTx" presStyleLbl="revTx" presStyleIdx="1" presStyleCnt="4">
        <dgm:presLayoutVars/>
      </dgm:prSet>
      <dgm:spPr/>
    </dgm:pt>
    <dgm:pt modelId="{BF8DA5C1-D58E-4F98-B44C-0D5DAFD94198}" type="pres">
      <dgm:prSet presAssocID="{6A4841FB-3354-114D-929A-68D56AEDCF68}" presName="sibTrans" presStyleCnt="0"/>
      <dgm:spPr/>
    </dgm:pt>
    <dgm:pt modelId="{3002E719-AD77-4C85-B3AD-121A1352D910}" type="pres">
      <dgm:prSet presAssocID="{B2C7A793-3E00-A44A-AC11-932FFDE89372}" presName="compNode" presStyleCnt="0"/>
      <dgm:spPr/>
    </dgm:pt>
    <dgm:pt modelId="{5F0BE88B-F3CE-40A5-8EB5-1972F0CD03C5}" type="pres">
      <dgm:prSet presAssocID="{B2C7A793-3E00-A44A-AC11-932FFDE8937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252EFA04-15FB-4B1A-93E7-DA6A126B5368}" type="pres">
      <dgm:prSet presAssocID="{B2C7A793-3E00-A44A-AC11-932FFDE89372}" presName="iconSpace" presStyleCnt="0"/>
      <dgm:spPr/>
    </dgm:pt>
    <dgm:pt modelId="{E79210D1-46BA-45F7-AC2D-5408047595B3}" type="pres">
      <dgm:prSet presAssocID="{B2C7A793-3E00-A44A-AC11-932FFDE89372}" presName="parTx" presStyleLbl="revTx" presStyleIdx="2" presStyleCnt="4">
        <dgm:presLayoutVars>
          <dgm:chMax val="0"/>
          <dgm:chPref val="0"/>
        </dgm:presLayoutVars>
      </dgm:prSet>
      <dgm:spPr/>
    </dgm:pt>
    <dgm:pt modelId="{64001830-7DA2-4330-BF2F-9DA7F223F687}" type="pres">
      <dgm:prSet presAssocID="{B2C7A793-3E00-A44A-AC11-932FFDE89372}" presName="txSpace" presStyleCnt="0"/>
      <dgm:spPr/>
    </dgm:pt>
    <dgm:pt modelId="{30E368CB-D724-4FE4-AC16-2155673A6FD9}" type="pres">
      <dgm:prSet presAssocID="{B2C7A793-3E00-A44A-AC11-932FFDE89372}" presName="desTx" presStyleLbl="revTx" presStyleIdx="3" presStyleCnt="4">
        <dgm:presLayoutVars/>
      </dgm:prSet>
      <dgm:spPr/>
    </dgm:pt>
  </dgm:ptLst>
  <dgm:cxnLst>
    <dgm:cxn modelId="{1050CC0B-527B-6847-AF37-EBF9F40DABDD}" srcId="{A56CEBD4-6CA7-D54D-AA25-DC0FDAA703DB}" destId="{8828B9B0-5449-124D-A97F-65C12A851A47}" srcOrd="1" destOrd="0" parTransId="{3E847C16-B941-8942-AE8C-9FC459FD20D1}" sibTransId="{707377E8-5088-954F-8702-CC534B34E7C8}"/>
    <dgm:cxn modelId="{DC73461B-AF2F-544A-9322-96ADA128A2F0}" type="presOf" srcId="{42E08BBB-731C-1642-AC0B-59684A0CCB28}" destId="{30E368CB-D724-4FE4-AC16-2155673A6FD9}" srcOrd="0" destOrd="5" presId="urn:microsoft.com/office/officeart/2018/2/layout/IconLabelDescriptionList"/>
    <dgm:cxn modelId="{54122D1C-D731-9C4B-94CF-9E14E6F2F63A}" srcId="{71990A35-5742-294A-956D-8A7AC52D55FC}" destId="{C06D9D92-9A64-7E44-883E-161D90D2DF24}" srcOrd="0" destOrd="0" parTransId="{9CED8276-D05B-6A4C-AE47-4B7EC70AAE78}" sibTransId="{FF3FDA3D-E3AE-9F47-AD1C-EDD38407FF19}"/>
    <dgm:cxn modelId="{30B2521D-8DEB-9C47-96F2-31C88EFEFB9C}" type="presOf" srcId="{51C64138-3D85-6C4E-BFD9-92747F4DD8B5}" destId="{30E368CB-D724-4FE4-AC16-2155673A6FD9}" srcOrd="0" destOrd="3" presId="urn:microsoft.com/office/officeart/2018/2/layout/IconLabelDescriptionList"/>
    <dgm:cxn modelId="{8D37882D-DCEB-B848-B1E7-F4CF42CA3DC3}" type="presOf" srcId="{5B23FEF6-A64B-2D42-9E78-EC134B066768}" destId="{C400A2B4-3FF4-4CB6-BF28-34A3F3518895}" srcOrd="0" destOrd="0" presId="urn:microsoft.com/office/officeart/2018/2/layout/IconLabelDescriptionList"/>
    <dgm:cxn modelId="{EBD9FF2F-AEEC-2C4D-8D6C-5A15EAB5EFB5}" srcId="{5B23FEF6-A64B-2D42-9E78-EC134B066768}" destId="{B2C7A793-3E00-A44A-AC11-932FFDE89372}" srcOrd="1" destOrd="0" parTransId="{0CE93009-1D78-784F-9F4E-294E6E658CC5}" sibTransId="{594F2787-097E-E04B-AB50-D51F9FC8D12E}"/>
    <dgm:cxn modelId="{71BF2543-ABA8-584B-913E-20255C8AE7F3}" srcId="{B2C7A793-3E00-A44A-AC11-932FFDE89372}" destId="{9502C0F2-4C30-0846-A159-341CD869254D}" srcOrd="1" destOrd="0" parTransId="{29C63A1D-9CBD-414C-90B1-6C6E8A0D1AC7}" sibTransId="{1645205E-27C3-A642-9E87-F2A1AEA57B19}"/>
    <dgm:cxn modelId="{AB992757-08FC-B74B-B12E-3BFC834CDB84}" srcId="{71990A35-5742-294A-956D-8A7AC52D55FC}" destId="{DB845A4C-B4C9-1B4C-AEDE-DC0D82867A3A}" srcOrd="1" destOrd="0" parTransId="{F53EB335-ECC9-6140-9D71-E9E74141A24B}" sibTransId="{CB0599F0-C1A7-564C-86FD-437F6C3B3241}"/>
    <dgm:cxn modelId="{641FBD58-5F8A-4143-8FF5-0BCF1B70D130}" srcId="{5B23FEF6-A64B-2D42-9E78-EC134B066768}" destId="{3C30DE62-575F-7947-B21B-698976273921}" srcOrd="0" destOrd="0" parTransId="{C8EF0849-ABF1-AB47-B670-C34B15D68B9B}" sibTransId="{6A4841FB-3354-114D-929A-68D56AEDCF68}"/>
    <dgm:cxn modelId="{A8E0B06F-2728-2642-8A36-42D8BF77B95C}" srcId="{B2C7A793-3E00-A44A-AC11-932FFDE89372}" destId="{6EE144F5-5868-3442-A920-09EEA5C1C0C9}" srcOrd="0" destOrd="0" parTransId="{FEEF51FD-D9F9-3549-8279-B6B0E50171DF}" sibTransId="{E6375084-1FB9-554D-BE8E-50119E87DB34}"/>
    <dgm:cxn modelId="{D00AA270-EB95-BF46-8BBF-97873A97A193}" type="presOf" srcId="{DB845A4C-B4C9-1B4C-AEDE-DC0D82867A3A}" destId="{402ADD5C-ECBA-40C7-A3C3-ED85EB6F1AA2}" srcOrd="0" destOrd="2" presId="urn:microsoft.com/office/officeart/2018/2/layout/IconLabelDescriptionList"/>
    <dgm:cxn modelId="{08F2CF7A-3D9A-7241-A07C-15861204F178}" type="presOf" srcId="{3C30DE62-575F-7947-B21B-698976273921}" destId="{666BCC07-A36D-46CE-AF88-80D98587AE38}" srcOrd="0" destOrd="0" presId="urn:microsoft.com/office/officeart/2018/2/layout/IconLabelDescriptionList"/>
    <dgm:cxn modelId="{69AC4E7F-46A9-A846-BFFA-3250F930D2DC}" srcId="{6EE144F5-5868-3442-A920-09EEA5C1C0C9}" destId="{51C64138-3D85-6C4E-BFD9-92747F4DD8B5}" srcOrd="2" destOrd="0" parTransId="{7CFF764F-D71B-004C-9590-837E6DEB4ABC}" sibTransId="{C4964919-A61A-FE4E-A817-7FCD78DBD190}"/>
    <dgm:cxn modelId="{F3E33B88-C93E-1E45-80D9-8A931D4E5422}" srcId="{9502C0F2-4C30-0846-A159-341CD869254D}" destId="{9C0796BE-3899-8A45-8E6A-67668B8DBBEE}" srcOrd="1" destOrd="0" parTransId="{AFC000C3-1528-3A45-89C0-40F653A40BCD}" sibTransId="{4C993969-D82F-3342-ABAC-457E45D97236}"/>
    <dgm:cxn modelId="{7F0DF08A-ABEC-0B44-9C1F-D210B6EB075B}" type="presOf" srcId="{C06D9D92-9A64-7E44-883E-161D90D2DF24}" destId="{402ADD5C-ECBA-40C7-A3C3-ED85EB6F1AA2}" srcOrd="0" destOrd="1" presId="urn:microsoft.com/office/officeart/2018/2/layout/IconLabelDescriptionList"/>
    <dgm:cxn modelId="{A2A2818D-31AC-6944-9358-8486A84EF039}" type="presOf" srcId="{B066006D-BBFB-974B-95AB-B02C7F96D2A0}" destId="{30E368CB-D724-4FE4-AC16-2155673A6FD9}" srcOrd="0" destOrd="1" presId="urn:microsoft.com/office/officeart/2018/2/layout/IconLabelDescriptionList"/>
    <dgm:cxn modelId="{030BA092-FBCF-5946-B39B-E8BF8F50658F}" type="presOf" srcId="{94B4F7BB-C159-8C4A-A157-A8148D1FD057}" destId="{30E368CB-D724-4FE4-AC16-2155673A6FD9}" srcOrd="0" destOrd="2" presId="urn:microsoft.com/office/officeart/2018/2/layout/IconLabelDescriptionList"/>
    <dgm:cxn modelId="{AFFDC1A8-5A92-524C-8D94-AF46018C13FF}" srcId="{3C30DE62-575F-7947-B21B-698976273921}" destId="{A56CEBD4-6CA7-D54D-AA25-DC0FDAA703DB}" srcOrd="1" destOrd="0" parTransId="{94525A4F-ADBF-E045-A419-A35D4E96C622}" sibTransId="{C4E09CF2-B695-0F4F-A897-60958EB95AC6}"/>
    <dgm:cxn modelId="{F56F96AC-0CF4-B64E-8B87-40CE959F4B22}" srcId="{9502C0F2-4C30-0846-A159-341CD869254D}" destId="{42E08BBB-731C-1642-AC0B-59684A0CCB28}" srcOrd="0" destOrd="0" parTransId="{74D71365-7759-B74F-8B1E-F51987804B86}" sibTransId="{998B86D2-A528-3C44-9050-4E70780A845D}"/>
    <dgm:cxn modelId="{C341E5B0-C8F8-EB4D-A247-E679E47824D2}" type="presOf" srcId="{9502C0F2-4C30-0846-A159-341CD869254D}" destId="{30E368CB-D724-4FE4-AC16-2155673A6FD9}" srcOrd="0" destOrd="4" presId="urn:microsoft.com/office/officeart/2018/2/layout/IconLabelDescriptionList"/>
    <dgm:cxn modelId="{AE3CEDB4-C986-4943-BB06-D39A1708FED0}" srcId="{3C30DE62-575F-7947-B21B-698976273921}" destId="{71990A35-5742-294A-956D-8A7AC52D55FC}" srcOrd="0" destOrd="0" parTransId="{5D27334E-50B3-1946-A8C1-EDB12FD6947A}" sibTransId="{68C0F01B-4EA0-3A4E-917C-9498E3AF0D19}"/>
    <dgm:cxn modelId="{EEC945C4-5957-FE42-B377-FE1F010B0658}" type="presOf" srcId="{71990A35-5742-294A-956D-8A7AC52D55FC}" destId="{402ADD5C-ECBA-40C7-A3C3-ED85EB6F1AA2}" srcOrd="0" destOrd="0" presId="urn:microsoft.com/office/officeart/2018/2/layout/IconLabelDescriptionList"/>
    <dgm:cxn modelId="{F8B71AC7-0517-7B4C-8A6C-081B685394EE}" srcId="{9502C0F2-4C30-0846-A159-341CD869254D}" destId="{7AB66D15-6CD6-F349-BDEF-DB710A428D26}" srcOrd="2" destOrd="0" parTransId="{E8DF55ED-3392-F84A-8284-2DA045E24033}" sibTransId="{CCF48CBD-2AF9-BF4A-9201-FB6D94AF211E}"/>
    <dgm:cxn modelId="{BB0F55C8-C2C1-7740-9868-FA42EC7336F2}" type="presOf" srcId="{7AB66D15-6CD6-F349-BDEF-DB710A428D26}" destId="{30E368CB-D724-4FE4-AC16-2155673A6FD9}" srcOrd="0" destOrd="7" presId="urn:microsoft.com/office/officeart/2018/2/layout/IconLabelDescriptionList"/>
    <dgm:cxn modelId="{BAD915CD-08B1-7540-84BC-3E02F4B4EB02}" srcId="{A56CEBD4-6CA7-D54D-AA25-DC0FDAA703DB}" destId="{E9C15C87-CDE1-2B48-BFC2-B3776844E0F6}" srcOrd="0" destOrd="0" parTransId="{B82C596D-E51C-2B40-BCC9-C940365D3EE2}" sibTransId="{0E2FD576-F88F-FD40-BD39-4A63C2044AA8}"/>
    <dgm:cxn modelId="{FD7140CD-BF7B-914F-A2AB-DCA6A7AFDE6C}" srcId="{6EE144F5-5868-3442-A920-09EEA5C1C0C9}" destId="{94B4F7BB-C159-8C4A-A157-A8148D1FD057}" srcOrd="1" destOrd="0" parTransId="{368BC112-DEB9-A04F-97F6-C01B0371809B}" sibTransId="{C845B516-188A-DA44-8959-041E7B7E1FB4}"/>
    <dgm:cxn modelId="{600023CF-90F9-A247-A34D-2FC2AD3C31EE}" type="presOf" srcId="{8828B9B0-5449-124D-A97F-65C12A851A47}" destId="{402ADD5C-ECBA-40C7-A3C3-ED85EB6F1AA2}" srcOrd="0" destOrd="5" presId="urn:microsoft.com/office/officeart/2018/2/layout/IconLabelDescriptionList"/>
    <dgm:cxn modelId="{F52CC3D1-AD64-AE42-9FBB-0599E26777CA}" type="presOf" srcId="{A56CEBD4-6CA7-D54D-AA25-DC0FDAA703DB}" destId="{402ADD5C-ECBA-40C7-A3C3-ED85EB6F1AA2}" srcOrd="0" destOrd="3" presId="urn:microsoft.com/office/officeart/2018/2/layout/IconLabelDescriptionList"/>
    <dgm:cxn modelId="{E6D346DD-3267-0D4C-A726-7BA758FC09C3}" srcId="{6EE144F5-5868-3442-A920-09EEA5C1C0C9}" destId="{B066006D-BBFB-974B-95AB-B02C7F96D2A0}" srcOrd="0" destOrd="0" parTransId="{FF9B25C7-6CAD-E142-BEF3-1907A82C54E5}" sibTransId="{C1D880B6-BE5C-384E-BBB0-5F3F1D543897}"/>
    <dgm:cxn modelId="{C00AFDE2-888D-7845-9016-83795E55AA7F}" type="presOf" srcId="{6EE144F5-5868-3442-A920-09EEA5C1C0C9}" destId="{30E368CB-D724-4FE4-AC16-2155673A6FD9}" srcOrd="0" destOrd="0" presId="urn:microsoft.com/office/officeart/2018/2/layout/IconLabelDescriptionList"/>
    <dgm:cxn modelId="{33CC8AEB-5A6D-2E4E-A021-89415CDA9BA7}" type="presOf" srcId="{B2C7A793-3E00-A44A-AC11-932FFDE89372}" destId="{E79210D1-46BA-45F7-AC2D-5408047595B3}" srcOrd="0" destOrd="0" presId="urn:microsoft.com/office/officeart/2018/2/layout/IconLabelDescriptionList"/>
    <dgm:cxn modelId="{D06A51EF-0C5C-094E-8022-90FDF51B983E}" type="presOf" srcId="{E9C15C87-CDE1-2B48-BFC2-B3776844E0F6}" destId="{402ADD5C-ECBA-40C7-A3C3-ED85EB6F1AA2}" srcOrd="0" destOrd="4" presId="urn:microsoft.com/office/officeart/2018/2/layout/IconLabelDescriptionList"/>
    <dgm:cxn modelId="{39CC5AFD-6CC7-844A-BA30-F7D4EA28306B}" type="presOf" srcId="{9C0796BE-3899-8A45-8E6A-67668B8DBBEE}" destId="{30E368CB-D724-4FE4-AC16-2155673A6FD9}" srcOrd="0" destOrd="6" presId="urn:microsoft.com/office/officeart/2018/2/layout/IconLabelDescriptionList"/>
    <dgm:cxn modelId="{22BEF882-CF65-F44D-8555-40E2BC11D061}" type="presParOf" srcId="{C400A2B4-3FF4-4CB6-BF28-34A3F3518895}" destId="{2F42A8F3-7DD6-499B-A967-696AA1705685}" srcOrd="0" destOrd="0" presId="urn:microsoft.com/office/officeart/2018/2/layout/IconLabelDescriptionList"/>
    <dgm:cxn modelId="{9118E59E-5628-9A46-A979-1586D3790ECD}" type="presParOf" srcId="{2F42A8F3-7DD6-499B-A967-696AA1705685}" destId="{5DFD13FE-C0CF-427F-8D0B-94C6E59ACD1C}" srcOrd="0" destOrd="0" presId="urn:microsoft.com/office/officeart/2018/2/layout/IconLabelDescriptionList"/>
    <dgm:cxn modelId="{0FA452BD-0EAD-9E4A-80F1-35152473F795}" type="presParOf" srcId="{2F42A8F3-7DD6-499B-A967-696AA1705685}" destId="{0955C726-06D7-4386-8761-7CA83F1CF7D8}" srcOrd="1" destOrd="0" presId="urn:microsoft.com/office/officeart/2018/2/layout/IconLabelDescriptionList"/>
    <dgm:cxn modelId="{0006DDAE-B4FA-0746-93A9-A2B1066A0192}" type="presParOf" srcId="{2F42A8F3-7DD6-499B-A967-696AA1705685}" destId="{666BCC07-A36D-46CE-AF88-80D98587AE38}" srcOrd="2" destOrd="0" presId="urn:microsoft.com/office/officeart/2018/2/layout/IconLabelDescriptionList"/>
    <dgm:cxn modelId="{FD667632-148C-F145-B75C-E22747F488DF}" type="presParOf" srcId="{2F42A8F3-7DD6-499B-A967-696AA1705685}" destId="{B2AA0533-353F-4010-AF33-77F3C31E92A3}" srcOrd="3" destOrd="0" presId="urn:microsoft.com/office/officeart/2018/2/layout/IconLabelDescriptionList"/>
    <dgm:cxn modelId="{8F942780-1006-A640-B82D-FEC7598C7603}" type="presParOf" srcId="{2F42A8F3-7DD6-499B-A967-696AA1705685}" destId="{402ADD5C-ECBA-40C7-A3C3-ED85EB6F1AA2}" srcOrd="4" destOrd="0" presId="urn:microsoft.com/office/officeart/2018/2/layout/IconLabelDescriptionList"/>
    <dgm:cxn modelId="{7272DDD0-0A33-EA4D-BDE0-E9AE3677B33C}" type="presParOf" srcId="{C400A2B4-3FF4-4CB6-BF28-34A3F3518895}" destId="{BF8DA5C1-D58E-4F98-B44C-0D5DAFD94198}" srcOrd="1" destOrd="0" presId="urn:microsoft.com/office/officeart/2018/2/layout/IconLabelDescriptionList"/>
    <dgm:cxn modelId="{732EEAAD-47CD-A149-8EED-84B6F263AB55}" type="presParOf" srcId="{C400A2B4-3FF4-4CB6-BF28-34A3F3518895}" destId="{3002E719-AD77-4C85-B3AD-121A1352D910}" srcOrd="2" destOrd="0" presId="urn:microsoft.com/office/officeart/2018/2/layout/IconLabelDescriptionList"/>
    <dgm:cxn modelId="{0F298618-6BE9-5943-B7CA-557B7047DC6D}" type="presParOf" srcId="{3002E719-AD77-4C85-B3AD-121A1352D910}" destId="{5F0BE88B-F3CE-40A5-8EB5-1972F0CD03C5}" srcOrd="0" destOrd="0" presId="urn:microsoft.com/office/officeart/2018/2/layout/IconLabelDescriptionList"/>
    <dgm:cxn modelId="{B7DFD3F2-6119-CA48-B10D-07AB5C84FC7D}" type="presParOf" srcId="{3002E719-AD77-4C85-B3AD-121A1352D910}" destId="{252EFA04-15FB-4B1A-93E7-DA6A126B5368}" srcOrd="1" destOrd="0" presId="urn:microsoft.com/office/officeart/2018/2/layout/IconLabelDescriptionList"/>
    <dgm:cxn modelId="{1BAB1385-CFCB-4A41-98BB-96F8DC679B14}" type="presParOf" srcId="{3002E719-AD77-4C85-B3AD-121A1352D910}" destId="{E79210D1-46BA-45F7-AC2D-5408047595B3}" srcOrd="2" destOrd="0" presId="urn:microsoft.com/office/officeart/2018/2/layout/IconLabelDescriptionList"/>
    <dgm:cxn modelId="{EE9C4EAE-DB80-EA46-959A-798370264D65}" type="presParOf" srcId="{3002E719-AD77-4C85-B3AD-121A1352D910}" destId="{64001830-7DA2-4330-BF2F-9DA7F223F687}" srcOrd="3" destOrd="0" presId="urn:microsoft.com/office/officeart/2018/2/layout/IconLabelDescriptionList"/>
    <dgm:cxn modelId="{E4F0BDD6-5CD8-9C4A-A0A7-EB8F8539319B}" type="presParOf" srcId="{3002E719-AD77-4C85-B3AD-121A1352D910}" destId="{30E368CB-D724-4FE4-AC16-2155673A6FD9}" srcOrd="4" destOrd="0" presId="urn:microsoft.com/office/officeart/2018/2/layout/IconLabelDescriptionList"/>
  </dgm:cxnLst>
  <dgm:bg>
    <a:effectLst>
      <a:softEdge rad="0"/>
    </a:effectLst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FD13FE-C0CF-427F-8D0B-94C6E59ACD1C}">
      <dsp:nvSpPr>
        <dsp:cNvPr id="0" name=""/>
        <dsp:cNvSpPr/>
      </dsp:nvSpPr>
      <dsp:spPr>
        <a:xfrm>
          <a:off x="721371" y="0"/>
          <a:ext cx="1509048" cy="127662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6BCC07-A36D-46CE-AF88-80D98587AE38}">
      <dsp:nvSpPr>
        <dsp:cNvPr id="0" name=""/>
        <dsp:cNvSpPr/>
      </dsp:nvSpPr>
      <dsp:spPr>
        <a:xfrm>
          <a:off x="721371" y="1404918"/>
          <a:ext cx="4311566" cy="547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511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400" kern="1200" dirty="0"/>
            <a:t>Proven Performance</a:t>
          </a:r>
        </a:p>
      </dsp:txBody>
      <dsp:txXfrm>
        <a:off x="721371" y="1404918"/>
        <a:ext cx="4311566" cy="547126"/>
      </dsp:txXfrm>
    </dsp:sp>
    <dsp:sp modelId="{402ADD5C-ECBA-40C7-A3C3-ED85EB6F1AA2}">
      <dsp:nvSpPr>
        <dsp:cNvPr id="0" name=""/>
        <dsp:cNvSpPr/>
      </dsp:nvSpPr>
      <dsp:spPr>
        <a:xfrm>
          <a:off x="721371" y="2011714"/>
          <a:ext cx="4311566" cy="15183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Classical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 dirty="0"/>
            <a:t>Simplex Algorithm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 dirty="0" err="1"/>
            <a:t>Dijkstras</a:t>
          </a:r>
          <a:r>
            <a:rPr lang="en-GB" sz="1700" kern="1200" dirty="0"/>
            <a:t> Shortest Path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Quantum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/>
            <a:t>Shor’s </a:t>
          </a:r>
          <a:r>
            <a:rPr lang="en-GB" sz="1700" kern="1200" err="1"/>
            <a:t>Algorthim</a:t>
          </a:r>
          <a:endParaRPr lang="en-GB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 dirty="0"/>
            <a:t>Grovers unstructured search</a:t>
          </a:r>
        </a:p>
      </dsp:txBody>
      <dsp:txXfrm>
        <a:off x="721371" y="2011714"/>
        <a:ext cx="4311566" cy="1518347"/>
      </dsp:txXfrm>
    </dsp:sp>
    <dsp:sp modelId="{5F0BE88B-F3CE-40A5-8EB5-1972F0CD03C5}">
      <dsp:nvSpPr>
        <dsp:cNvPr id="0" name=""/>
        <dsp:cNvSpPr/>
      </dsp:nvSpPr>
      <dsp:spPr>
        <a:xfrm>
          <a:off x="5787462" y="0"/>
          <a:ext cx="1509048" cy="127662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9210D1-46BA-45F7-AC2D-5408047595B3}">
      <dsp:nvSpPr>
        <dsp:cNvPr id="0" name=""/>
        <dsp:cNvSpPr/>
      </dsp:nvSpPr>
      <dsp:spPr>
        <a:xfrm>
          <a:off x="5787462" y="1404918"/>
          <a:ext cx="4311566" cy="547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511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400" kern="1200"/>
            <a:t>Heuristics</a:t>
          </a:r>
        </a:p>
      </dsp:txBody>
      <dsp:txXfrm>
        <a:off x="5787462" y="1404918"/>
        <a:ext cx="4311566" cy="547126"/>
      </dsp:txXfrm>
    </dsp:sp>
    <dsp:sp modelId="{30E368CB-D724-4FE4-AC16-2155673A6FD9}">
      <dsp:nvSpPr>
        <dsp:cNvPr id="0" name=""/>
        <dsp:cNvSpPr/>
      </dsp:nvSpPr>
      <dsp:spPr>
        <a:xfrm>
          <a:off x="5787462" y="2011714"/>
          <a:ext cx="4311566" cy="15183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Classical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 dirty="0"/>
            <a:t>Genetic Algorithms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 dirty="0"/>
            <a:t>Gradient descent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 dirty="0"/>
            <a:t>Particle Swarm Optimisation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Quantum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b="1" kern="1200" dirty="0">
              <a:solidFill>
                <a:srgbClr val="FFFF00"/>
              </a:solidFill>
            </a:rPr>
            <a:t>QAOA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 dirty="0"/>
            <a:t>Variational Quantum </a:t>
          </a:r>
          <a:r>
            <a:rPr lang="en-GB" sz="1700" kern="1200" dirty="0" err="1"/>
            <a:t>Eigensolver</a:t>
          </a:r>
          <a:endParaRPr lang="en-GB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700" kern="1200" dirty="0"/>
            <a:t>More being discovered…</a:t>
          </a:r>
        </a:p>
      </dsp:txBody>
      <dsp:txXfrm>
        <a:off x="5787462" y="2011714"/>
        <a:ext cx="4311566" cy="15183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png>
</file>

<file path=ppt/media/image11.png>
</file>

<file path=ppt/media/image12.svg>
</file>

<file path=ppt/media/image120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svg>
</file>

<file path=ppt/media/image8.png>
</file>

<file path=ppt/media/image9.png>
</file>

<file path=ppt/media/image9.sv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0AC89-14D9-0B4E-9378-A66F3E179842}" type="datetimeFigureOut">
              <a:rPr lang="en-US" smtClean="0"/>
              <a:t>6/28/24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57D79E-916E-F24A-910D-B6F9CDB1B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73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731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0548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08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982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0311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256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9620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98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15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58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90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2983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569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9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521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7D79E-916E-F24A-910D-B6F9CDB1B3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55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293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329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700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3649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982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643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4483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0998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888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335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394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81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872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80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717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021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6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9075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0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3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639;p24">
            <a:extLst>
              <a:ext uri="{FF2B5EF4-FFF2-40B4-BE49-F238E27FC236}">
                <a16:creationId xmlns:a16="http://schemas.microsoft.com/office/drawing/2014/main" id="{9743C769-DC34-F967-6E37-F0F4E60FDB02}"/>
              </a:ext>
            </a:extLst>
          </p:cNvPr>
          <p:cNvPicPr preferRelativeResize="0"/>
          <p:nvPr/>
        </p:nvPicPr>
        <p:blipFill rotWithShape="1">
          <a:blip r:embed="rId3">
            <a:alphaModFix amt="40000"/>
          </a:blip>
          <a:srcRect l="13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C77536-1D80-617D-CDB1-4BF5F0154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3014139"/>
            <a:ext cx="9448800" cy="1825096"/>
          </a:xfrm>
        </p:spPr>
        <p:txBody>
          <a:bodyPr>
            <a:normAutofit/>
          </a:bodyPr>
          <a:lstStyle/>
          <a:p>
            <a:r>
              <a:rPr lang="en-AU" sz="4200" b="0" i="0" dirty="0">
                <a:effectLst/>
                <a:latin typeface="Arial" panose="020B0604020202020204" pitchFamily="34" charset="0"/>
              </a:rPr>
              <a:t>Enhancing</a:t>
            </a:r>
            <a:br>
              <a:rPr lang="en-AU" sz="4200" b="0" i="0" dirty="0">
                <a:effectLst/>
                <a:latin typeface="Arial" panose="020B0604020202020204" pitchFamily="34" charset="0"/>
              </a:rPr>
            </a:br>
            <a:r>
              <a:rPr lang="en-AU" sz="4200" b="0" i="0" dirty="0">
                <a:effectLst/>
                <a:latin typeface="Arial" panose="020B0604020202020204" pitchFamily="34" charset="0"/>
              </a:rPr>
              <a:t>Quantum Optimisation </a:t>
            </a:r>
            <a:br>
              <a:rPr lang="en-AU" sz="4200" b="0" i="0" dirty="0">
                <a:effectLst/>
                <a:latin typeface="Arial" panose="020B0604020202020204" pitchFamily="34" charset="0"/>
              </a:rPr>
            </a:br>
            <a:r>
              <a:rPr lang="en-AU" sz="4200" b="0" i="0" dirty="0">
                <a:effectLst/>
                <a:latin typeface="Arial" panose="020B0604020202020204" pitchFamily="34" charset="0"/>
              </a:rPr>
              <a:t>by leveraging their features</a:t>
            </a:r>
            <a:endParaRPr lang="en-US" sz="4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239051-A87D-BC6A-D0A5-4A5923CDAA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842935"/>
            <a:ext cx="9448800" cy="685800"/>
          </a:xfrm>
        </p:spPr>
        <p:txBody>
          <a:bodyPr>
            <a:normAutofit/>
          </a:bodyPr>
          <a:lstStyle/>
          <a:p>
            <a:r>
              <a:rPr lang="en-US"/>
              <a:t>Vivek Katial, University of Melbourne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D00217-46E8-D5EF-B3F3-41DD7BA51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3795" y="6345667"/>
            <a:ext cx="2498185" cy="51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2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48D68-2DE7-8246-B274-32B0F854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Maxcut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34858-043F-75B4-5081-D3A1643CF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Partition a graph 𝐺 = (𝑉 , 𝐸) into two sets 𝑆 and 𝑉 ∖ 𝑆 such that the number of edges between the two sets is maximised.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894765B-92B4-EE3D-C5F6-6F01B23E59AF}"/>
                  </a:ext>
                </a:extLst>
              </p:cNvPr>
              <p:cNvSpPr txBox="1"/>
              <p:nvPr/>
            </p:nvSpPr>
            <p:spPr>
              <a:xfrm>
                <a:off x="2581507" y="2962878"/>
                <a:ext cx="7028985" cy="9322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AU" sz="2000" b="0" i="1" smtClean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AU" sz="20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lim>
                      </m:limLow>
                      <m:r>
                        <a:rPr lang="en-AU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AU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∈(</m:t>
                          </m:r>
                          <m: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AU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0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AU" sz="2000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sSub>
                            <m:sSubPr>
                              <m:ctrlPr>
                                <a:rPr lang="en-AU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AU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AU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AU" sz="20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AU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894765B-92B4-EE3D-C5F6-6F01B23E59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1507" y="2962878"/>
                <a:ext cx="7028985" cy="932243"/>
              </a:xfrm>
              <a:prstGeom prst="rect">
                <a:avLst/>
              </a:prstGeom>
              <a:blipFill>
                <a:blip r:embed="rId3"/>
                <a:stretch>
                  <a:fillRect t="-104054" b="-15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7F14902-4252-BF33-2003-80A0DE58DE90}"/>
                  </a:ext>
                </a:extLst>
              </p:cNvPr>
              <p:cNvSpPr txBox="1"/>
              <p:nvPr/>
            </p:nvSpPr>
            <p:spPr>
              <a:xfrm>
                <a:off x="863250" y="4032280"/>
                <a:ext cx="6094140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AU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AU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U" dirty="0"/>
                  <a:t> ∈ {−1, 1}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AU" dirty="0"/>
                  <a:t> is the weight of edge (𝑖, 𝑗).</a:t>
                </a:r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7F14902-4252-BF33-2003-80A0DE58DE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250" y="4032280"/>
                <a:ext cx="6094140" cy="391646"/>
              </a:xfrm>
              <a:prstGeom prst="rect">
                <a:avLst/>
              </a:prstGeom>
              <a:blipFill>
                <a:blip r:embed="rId4"/>
                <a:stretch>
                  <a:fillRect l="-1042" t="-9375" b="-1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55F53E81-54D6-AACF-BA47-9C7CAD0F0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8071" y="4561085"/>
            <a:ext cx="6402421" cy="204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702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F15D1-705B-CEDA-828E-9CADA3416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Quantum Approximate Optimization Algorithm (QAOA)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BB98F-5F99-5CAF-5296-43BC63BF11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AU" dirty="0"/>
                  <a:t>QAOA is a</a:t>
                </a:r>
                <a:r>
                  <a:rPr lang="en-AU" b="1" dirty="0"/>
                  <a:t> </a:t>
                </a:r>
                <a:r>
                  <a:rPr lang="en-AU" b="1" dirty="0">
                    <a:solidFill>
                      <a:srgbClr val="FFFF00"/>
                    </a:solidFill>
                  </a:rPr>
                  <a:t>hybrid-quantum</a:t>
                </a:r>
                <a:r>
                  <a:rPr lang="en-AU" b="1" dirty="0"/>
                  <a:t> </a:t>
                </a:r>
                <a:r>
                  <a:rPr lang="en-AU" dirty="0"/>
                  <a:t>algorithm designed to find good </a:t>
                </a:r>
                <a:r>
                  <a:rPr lang="en-AU" b="1" dirty="0">
                    <a:solidFill>
                      <a:srgbClr val="FFFF00"/>
                    </a:solidFill>
                  </a:rPr>
                  <a:t>approximate solutions</a:t>
                </a:r>
                <a:r>
                  <a:rPr lang="en-AU" dirty="0"/>
                  <a:t> to optimisation problems</a:t>
                </a:r>
              </a:p>
              <a:p>
                <a:endParaRPr lang="en-AU" dirty="0"/>
              </a:p>
              <a:p>
                <a:r>
                  <a:rPr lang="en-AU" dirty="0"/>
                  <a:t>QAOA is parameterised and relies on the setting of parameters</a:t>
                </a:r>
                <a14:m>
                  <m:oMath xmlns:m="http://schemas.openxmlformats.org/officeDocument/2006/math">
                    <m:r>
                      <a:rPr lang="en-AU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AU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AU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AU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br>
                  <a:rPr lang="en-AU" dirty="0"/>
                </a:br>
                <a:br>
                  <a:rPr lang="en-AU" dirty="0"/>
                </a:br>
                <a:endParaRPr lang="en-AU" dirty="0"/>
              </a:p>
              <a:p>
                <a:r>
                  <a:rPr lang="en-AU" dirty="0"/>
                  <a:t>These parameters are adjusted using classical optimisation routines to minimise an objective function</a:t>
                </a:r>
              </a:p>
              <a:p>
                <a:pPr marL="0" indent="0">
                  <a:buNone/>
                </a:pPr>
                <a:endParaRPr lang="en-AU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ABB98F-5F99-5CAF-5296-43BC63BF11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03" t="-18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6925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15FA5E9-6A0B-4A0F-8F65-04FF17AE1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69E9129-40A7-431A-9059-A3164DCE6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72E79A-4ED2-98F8-9355-F44A0E618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695" y="1253807"/>
            <a:ext cx="3306744" cy="1293028"/>
          </a:xfrm>
        </p:spPr>
        <p:txBody>
          <a:bodyPr>
            <a:normAutofit/>
          </a:bodyPr>
          <a:lstStyle/>
          <a:p>
            <a:r>
              <a:rPr lang="en-US" sz="3200" dirty="0"/>
              <a:t>QAOA SCHEMA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D3094BE-47E7-AEF2-7F8A-CC511E40CE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3695" y="2276272"/>
                <a:ext cx="4797360" cy="3822890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000" dirty="0"/>
                  <a:t>There are </a:t>
                </a:r>
                <a:r>
                  <a:rPr lang="en-US" sz="2000" b="1" dirty="0"/>
                  <a:t>three </a:t>
                </a:r>
                <a:r>
                  <a:rPr lang="en-US" sz="2000" dirty="0"/>
                  <a:t>key decisions</a:t>
                </a:r>
                <a:br>
                  <a:rPr lang="en-US" sz="2000" dirty="0"/>
                </a:br>
                <a:endParaRPr lang="en-US" sz="2000" dirty="0"/>
              </a:p>
              <a:p>
                <a:pPr lvl="1">
                  <a:lnSpc>
                    <a:spcPct val="150000"/>
                  </a:lnSpc>
                </a:pPr>
                <a:r>
                  <a:rPr lang="en-US" sz="1600" dirty="0">
                    <a:solidFill>
                      <a:schemeClr val="accent3"/>
                    </a:solidFill>
                  </a:rPr>
                  <a:t>Layer depth </a:t>
                </a:r>
                <a14:m>
                  <m:oMath xmlns:m="http://schemas.openxmlformats.org/officeDocument/2006/math">
                    <m:r>
                      <a:rPr lang="en-AU" sz="16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1600" dirty="0">
                  <a:solidFill>
                    <a:schemeClr val="accent3"/>
                  </a:solidFill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en-US" sz="1600" dirty="0"/>
                  <a:t>Initial settings of  </a:t>
                </a:r>
                <a14:m>
                  <m:oMath xmlns:m="http://schemas.openxmlformats.org/officeDocument/2006/math"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AU" sz="16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endParaRPr lang="en-US" sz="1600" dirty="0"/>
              </a:p>
              <a:p>
                <a:pPr lvl="1">
                  <a:lnSpc>
                    <a:spcPct val="150000"/>
                  </a:lnSpc>
                </a:pPr>
                <a:r>
                  <a:rPr lang="en-US" sz="1600" dirty="0"/>
                  <a:t>Which Classical Optimizer?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en-US" sz="1400" dirty="0"/>
                  <a:t>e.g. </a:t>
                </a:r>
                <a:r>
                  <a:rPr lang="en-US" sz="1400" dirty="0" err="1"/>
                  <a:t>Nelder</a:t>
                </a:r>
                <a:r>
                  <a:rPr lang="en-US" sz="1400" dirty="0"/>
                  <a:t>-Mead, ADAM</a:t>
                </a: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D3094BE-47E7-AEF2-7F8A-CC511E40CE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3695" y="2276272"/>
                <a:ext cx="4797360" cy="3822890"/>
              </a:xfrm>
              <a:blipFill>
                <a:blip r:embed="rId4"/>
                <a:stretch>
                  <a:fillRect l="-13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BFDDC8F-8D60-424D-8471-B32F1CB03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1D8119-35DB-2787-0D9B-47322AFB0C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5339" y="1825141"/>
            <a:ext cx="6127287" cy="36304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5B5A09-4B57-7AA8-4566-1F2A479578E0}"/>
              </a:ext>
            </a:extLst>
          </p:cNvPr>
          <p:cNvSpPr txBox="1"/>
          <p:nvPr/>
        </p:nvSpPr>
        <p:spPr>
          <a:xfrm>
            <a:off x="4811949" y="14072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11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48AC5-3301-D2D7-F54D-0C959C65B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4511" y="589275"/>
            <a:ext cx="8610600" cy="1293028"/>
          </a:xfrm>
        </p:spPr>
        <p:txBody>
          <a:bodyPr/>
          <a:lstStyle/>
          <a:p>
            <a:r>
              <a:rPr lang="en-US" dirty="0"/>
              <a:t>Our Approach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54EE73-53D4-92D4-C211-FF5D1FF10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473" y="1744494"/>
            <a:ext cx="11502248" cy="4875822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21535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7B84DB5-0A8D-419E-AE86-8602321D3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310B53C-4645-458E-8BE8-FAF1D5E69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39AD218-129A-A7EA-2B3D-C32C0F818E9A}"/>
                  </a:ext>
                </a:extLst>
              </p:cNvPr>
              <p:cNvSpPr txBox="1"/>
              <p:nvPr/>
            </p:nvSpPr>
            <p:spPr>
              <a:xfrm>
                <a:off x="1012670" y="3522436"/>
                <a:ext cx="3914390" cy="49750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defTabSz="452628"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𝐹</m:t>
                          </m:r>
                        </m:e>
                        <m:sub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𝛾</m:t>
                          </m:r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, </m:t>
                          </m:r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𝛽</m:t>
                          </m:r>
                        </m:e>
                      </m:d>
                      <m:r>
                        <a:rPr lang="en-AU" sz="1980" i="1" kern="1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=⟨</m:t>
                      </m:r>
                      <m:sSub>
                        <m:sSubPr>
                          <m:ctrlP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𝜓</m:t>
                          </m:r>
                        </m:e>
                        <m:sub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𝑝</m:t>
                          </m:r>
                        </m:sub>
                      </m:sSub>
                      <m:r>
                        <a:rPr lang="en-AU" sz="1980" i="1" kern="1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(</m:t>
                      </m:r>
                      <m:r>
                        <a:rPr lang="en-AU" sz="1980" i="1" kern="1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𝛾</m:t>
                      </m:r>
                      <m:r>
                        <a:rPr lang="en-AU" sz="1980" i="1" kern="1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, </m:t>
                      </m:r>
                      <m:r>
                        <a:rPr lang="en-AU" sz="1980" i="1" kern="1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𝛽</m:t>
                      </m:r>
                      <m:r>
                        <a:rPr lang="en-AU" sz="1980" i="1" kern="1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)| </m:t>
                      </m:r>
                      <m:r>
                        <a:rPr lang="en-AU" sz="1980" i="1" kern="1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𝐻</m:t>
                      </m:r>
                      <m:r>
                        <a:rPr lang="en-AU" sz="1980" i="1" kern="1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| </m:t>
                      </m:r>
                      <m:sSub>
                        <m:sSubPr>
                          <m:ctrlP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𝜓</m:t>
                          </m:r>
                        </m:e>
                        <m:sub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𝛾</m:t>
                          </m:r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, </m:t>
                          </m:r>
                          <m:r>
                            <a:rPr lang="en-AU" sz="1980" i="1" kern="1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𝛽</m:t>
                          </m:r>
                        </m:e>
                      </m:d>
                      <m:r>
                        <a:rPr lang="en-AU" sz="1980" i="1" kern="12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⟩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39AD218-129A-A7EA-2B3D-C32C0F818E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670" y="3522436"/>
                <a:ext cx="3914390" cy="49750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5D0E860-F858-1807-018F-A81EA6E14D49}"/>
              </a:ext>
            </a:extLst>
          </p:cNvPr>
          <p:cNvSpPr txBox="1"/>
          <p:nvPr/>
        </p:nvSpPr>
        <p:spPr>
          <a:xfrm>
            <a:off x="1012670" y="2624680"/>
            <a:ext cx="6396026" cy="36657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defTabSz="452628">
              <a:spcAft>
                <a:spcPts val="600"/>
              </a:spcAft>
            </a:pPr>
            <a:r>
              <a:rPr lang="en-AU" sz="178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QAOA landscape which is given by: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C6384C0-C03B-0552-6485-F6F9E5519892}"/>
                  </a:ext>
                </a:extLst>
              </p:cNvPr>
              <p:cNvSpPr txBox="1"/>
              <p:nvPr/>
            </p:nvSpPr>
            <p:spPr>
              <a:xfrm>
                <a:off x="1004702" y="4551126"/>
                <a:ext cx="6827856" cy="136736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defTabSz="452628">
                  <a:spcAft>
                    <a:spcPts val="600"/>
                  </a:spcAft>
                </a:pPr>
                <a:r>
                  <a:rPr lang="en-AU" sz="1782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Where </a:t>
                </a:r>
                <a14:m>
                  <m:oMath xmlns:m="http://schemas.openxmlformats.org/officeDocument/2006/math">
                    <m:r>
                      <a:rPr lang="en-AU" sz="1800" i="1" kern="1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| </m:t>
                    </m:r>
                    <m:sSub>
                      <m:sSubPr>
                        <m:ctrlPr>
                          <a:rPr lang="en-AU" sz="1800" i="1" kern="12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AU" sz="1800" i="1" kern="12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𝜓</m:t>
                        </m:r>
                      </m:e>
                      <m:sub>
                        <m:r>
                          <a:rPr lang="en-AU" sz="1800" i="1" kern="12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sub>
                    </m:sSub>
                    <m:d>
                      <m:dPr>
                        <m:ctrlPr>
                          <a:rPr lang="en-AU" sz="1800" i="1" kern="12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dPr>
                      <m:e>
                        <m:r>
                          <a:rPr lang="en-AU" sz="1800" i="1" kern="12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𝛾</m:t>
                        </m:r>
                        <m:r>
                          <a:rPr lang="en-AU" sz="1800" i="1" kern="12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, </m:t>
                        </m:r>
                        <m:r>
                          <a:rPr lang="en-AU" sz="1800" i="1" kern="12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𝛽</m:t>
                        </m:r>
                      </m:e>
                    </m:d>
                    <m:r>
                      <a:rPr lang="en-AU" sz="1800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⟩ </m:t>
                    </m:r>
                  </m:oMath>
                </a14:m>
                <a:r>
                  <a:rPr lang="en-AU" sz="1782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 is the quantum state. </a:t>
                </a:r>
              </a:p>
              <a:p>
                <a:pPr defTabSz="452628">
                  <a:spcAft>
                    <a:spcPts val="600"/>
                  </a:spcAft>
                </a:pPr>
                <a:endParaRPr lang="en-AU" sz="1782" dirty="0"/>
              </a:p>
              <a:p>
                <a:pPr defTabSz="452628">
                  <a:spcAft>
                    <a:spcPts val="600"/>
                  </a:spcAft>
                </a:pPr>
                <a:r>
                  <a:rPr lang="en-AU" sz="1782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This expectation is minimised using a classical optimisation routine. </a:t>
                </a:r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C6384C0-C03B-0552-6485-F6F9E55198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4702" y="4551126"/>
                <a:ext cx="6827856" cy="1367362"/>
              </a:xfrm>
              <a:prstGeom prst="rect">
                <a:avLst/>
              </a:prstGeom>
              <a:blipFill>
                <a:blip r:embed="rId5"/>
                <a:stretch>
                  <a:fillRect l="-743" t="-1835" b="-45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itle 19">
            <a:extLst>
              <a:ext uri="{FF2B5EF4-FFF2-40B4-BE49-F238E27FC236}">
                <a16:creationId xmlns:a16="http://schemas.microsoft.com/office/drawing/2014/main" id="{6DE81970-A98A-D92D-7267-424C36247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QAOA Optimisation Landscape</a:t>
            </a:r>
          </a:p>
        </p:txBody>
      </p:sp>
    </p:spTree>
    <p:extLst>
      <p:ext uri="{BB962C8B-B14F-4D97-AF65-F5344CB8AC3E}">
        <p14:creationId xmlns:p14="http://schemas.microsoft.com/office/powerpoint/2010/main" val="1140418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F1FFF-3C25-0549-2DB5-97AD57A9E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Importance of instance Diversity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A51E79D-DA9D-2024-8D5F-F59F433F5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AU" sz="1400" b="1"/>
              <a:t>Parameter Sensitivity:</a:t>
            </a:r>
            <a:endParaRPr lang="en-AU" sz="1400"/>
          </a:p>
          <a:p>
            <a:pPr lvl="1"/>
            <a:r>
              <a:rPr lang="en-AU" sz="1400"/>
              <a:t>Optimal parameters vary across problem instances.</a:t>
            </a:r>
          </a:p>
          <a:p>
            <a:pPr lvl="1"/>
            <a:r>
              <a:rPr lang="en-AU" sz="1400"/>
              <a:t>High computational cost for repeated optimization.</a:t>
            </a:r>
          </a:p>
          <a:p>
            <a:r>
              <a:rPr lang="en-AU" sz="1400" b="1"/>
              <a:t>Barren Plateaus and Rugged Landscapes:</a:t>
            </a:r>
            <a:endParaRPr lang="en-AU" sz="1400"/>
          </a:p>
          <a:p>
            <a:pPr lvl="1"/>
            <a:r>
              <a:rPr lang="en-AU" sz="1400"/>
              <a:t>Flat optimisation landscapes hinder finding optimal parameters</a:t>
            </a:r>
          </a:p>
          <a:p>
            <a:r>
              <a:rPr lang="en-AU" sz="1400" b="1"/>
              <a:t>Limited Generalization:</a:t>
            </a:r>
            <a:endParaRPr lang="en-AU" sz="1400"/>
          </a:p>
          <a:p>
            <a:pPr lvl="1"/>
            <a:r>
              <a:rPr lang="en-AU" sz="1400"/>
              <a:t>Most studies focus on specific problem classes.</a:t>
            </a:r>
          </a:p>
          <a:p>
            <a:pPr lvl="1"/>
            <a:r>
              <a:rPr lang="en-AU" sz="1400"/>
              <a:t>Findings may not generalize to diverse instances.</a:t>
            </a:r>
          </a:p>
          <a:p>
            <a:r>
              <a:rPr lang="en-AU" sz="1400" b="1"/>
              <a:t>Benefits of instance-based approaches?</a:t>
            </a:r>
          </a:p>
          <a:p>
            <a:pPr lvl="1"/>
            <a:r>
              <a:rPr lang="en-AU" sz="1400"/>
              <a:t>Reduces calls to quantum devices </a:t>
            </a:r>
            <a:r>
              <a:rPr lang="en-AU" sz="1400">
                <a:sym typeface="Wingdings" pitchFamily="2" charset="2"/>
              </a:rPr>
              <a:t> less resource use</a:t>
            </a:r>
            <a:endParaRPr lang="en-AU" sz="1400"/>
          </a:p>
          <a:p>
            <a:pPr lvl="1"/>
            <a:endParaRPr lang="en-AU" sz="1400"/>
          </a:p>
          <a:p>
            <a:endParaRPr lang="en-AU" sz="1400"/>
          </a:p>
          <a:p>
            <a:pPr lvl="1"/>
            <a:endParaRPr lang="en-AU" sz="1400"/>
          </a:p>
          <a:p>
            <a:endParaRPr lang="en-AU" sz="1400"/>
          </a:p>
          <a:p>
            <a:endParaRPr lang="en-US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5486CB-73DD-2D7B-3CC5-1DCAAD689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000" y="2485855"/>
            <a:ext cx="4521200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24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4F1622-F133-4C39-A178-9AE077529E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F5356A-F695-48A7-A0FB-0D74C2ABD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002158-6AFD-2969-2AA9-43A102D50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6808" y="673240"/>
            <a:ext cx="4510994" cy="3446373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Instance Space Analysis</a:t>
            </a:r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6DE0DC8-7A26-49E5-AFD0-0BDF8C8BB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5641" y="-1"/>
            <a:ext cx="2262433" cy="6434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FEA22A-D123-4CA5-A003-3BB5C0519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74623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E500F3-60C5-46E9-A9EB-BB30BFDBB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1">
            <a:extLst>
              <a:ext uri="{FF2B5EF4-FFF2-40B4-BE49-F238E27FC236}">
                <a16:creationId xmlns:a16="http://schemas.microsoft.com/office/drawing/2014/main" id="{FAA94722-1659-42CB-AECC-6AFC2032D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5459429" cy="5571072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iagram of a program&#10;&#10;Description automatically generated">
            <a:extLst>
              <a:ext uri="{FF2B5EF4-FFF2-40B4-BE49-F238E27FC236}">
                <a16:creationId xmlns:a16="http://schemas.microsoft.com/office/drawing/2014/main" id="{C4239BF2-7A4E-3B60-01CC-DA6458DEC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5116" y="1286928"/>
            <a:ext cx="4102068" cy="428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4066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CB79D31-1F1C-46AF-B5CA-3CB646C0E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86000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E4D0CE-945D-48EF-922C-73D2B8200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86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E9B3DB-F703-446C-A514-AEFF288E3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953F21-9BA8-46C7-763E-BE26827CD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3A79E-3BB1-177B-3041-8A4FB856EA13}"/>
              </a:ext>
            </a:extLst>
          </p:cNvPr>
          <p:cNvSpPr>
            <a:spLocks/>
          </p:cNvSpPr>
          <p:nvPr/>
        </p:nvSpPr>
        <p:spPr>
          <a:xfrm>
            <a:off x="1362585" y="2749183"/>
            <a:ext cx="2884801" cy="2348782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379476">
              <a:spcAft>
                <a:spcPts val="600"/>
              </a:spcAft>
            </a:pPr>
            <a:r>
              <a:rPr lang="en-AU" sz="83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Structural Features</a:t>
            </a:r>
          </a:p>
          <a:p>
            <a:pPr defTabSz="379476">
              <a:spcAft>
                <a:spcPts val="600"/>
              </a:spcAft>
              <a:buFont typeface="+mj-lt"/>
              <a:buAutoNum type="arabicPeriod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 of Edges</a:t>
            </a:r>
          </a:p>
          <a:p>
            <a:pPr defTabSz="379476">
              <a:spcAft>
                <a:spcPts val="600"/>
              </a:spcAft>
              <a:buFont typeface="+mj-lt"/>
              <a:buAutoNum type="arabicPeriod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Bipartite Graph</a:t>
            </a:r>
          </a:p>
          <a:p>
            <a:pPr defTabSz="379476">
              <a:spcAft>
                <a:spcPts val="600"/>
              </a:spcAft>
              <a:buFont typeface="+mj-lt"/>
              <a:buAutoNum type="arabicPeriod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Clique Number</a:t>
            </a:r>
          </a:p>
          <a:p>
            <a:pPr defTabSz="379476">
              <a:spcAft>
                <a:spcPts val="600"/>
              </a:spcAft>
              <a:buFont typeface="+mj-lt"/>
              <a:buAutoNum type="arabicPeriod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Connected Graph</a:t>
            </a:r>
          </a:p>
          <a:p>
            <a:pPr defTabSz="379476">
              <a:spcAft>
                <a:spcPts val="600"/>
              </a:spcAft>
              <a:buFont typeface="+mj-lt"/>
              <a:buAutoNum type="arabicPeriod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Density</a:t>
            </a:r>
          </a:p>
          <a:p>
            <a:pPr defTabSz="379476">
              <a:spcAft>
                <a:spcPts val="600"/>
              </a:spcAft>
              <a:buFont typeface="+mj-lt"/>
              <a:buAutoNum type="arabicPeriod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Edge Connectivity</a:t>
            </a:r>
          </a:p>
          <a:p>
            <a:pPr defTabSz="379476">
              <a:spcAft>
                <a:spcPts val="600"/>
              </a:spcAft>
              <a:buFont typeface="+mj-lt"/>
              <a:buAutoNum type="arabicPeriod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Maximum Degree</a:t>
            </a:r>
          </a:p>
          <a:p>
            <a:pPr defTabSz="379476">
              <a:spcAft>
                <a:spcPts val="600"/>
              </a:spcAft>
              <a:buFont typeface="+mj-lt"/>
              <a:buAutoNum type="arabicPeriod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Minimum Degree</a:t>
            </a:r>
          </a:p>
          <a:p>
            <a:pPr defTabSz="379476">
              <a:spcAft>
                <a:spcPts val="600"/>
              </a:spcAft>
              <a:buFont typeface="+mj-lt"/>
              <a:buAutoNum type="arabicPeriod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Minimum Dominating Set</a:t>
            </a:r>
          </a:p>
          <a:p>
            <a:pPr>
              <a:spcAft>
                <a:spcPts val="600"/>
              </a:spcAft>
            </a:pPr>
            <a:endParaRPr lang="en-US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4E0FC9-5F66-DB1F-244A-2F51A2A41155}"/>
              </a:ext>
            </a:extLst>
          </p:cNvPr>
          <p:cNvSpPr txBox="1"/>
          <p:nvPr/>
        </p:nvSpPr>
        <p:spPr>
          <a:xfrm>
            <a:off x="4831832" y="2749183"/>
            <a:ext cx="1810111" cy="165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79476">
              <a:spcAft>
                <a:spcPts val="600"/>
              </a:spcAft>
            </a:pPr>
            <a:r>
              <a:rPr lang="en-AU" sz="83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Cycle and Path based Features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Acyclic Graph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Average Distance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Diameter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Eulerian Graph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 of Components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Planar Graph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Radius</a:t>
            </a:r>
            <a:endParaRPr 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EAB6FE-26C3-B1DF-7149-9ED1D6B63AD7}"/>
              </a:ext>
            </a:extLst>
          </p:cNvPr>
          <p:cNvSpPr txBox="1"/>
          <p:nvPr/>
        </p:nvSpPr>
        <p:spPr>
          <a:xfrm>
            <a:off x="1362585" y="4939236"/>
            <a:ext cx="3088579" cy="1038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79476">
              <a:spcAft>
                <a:spcPts val="600"/>
              </a:spcAft>
            </a:pPr>
            <a:r>
              <a:rPr lang="en-AU" sz="83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Spectral Features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7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Algebraic Connectivity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7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Laplacian Largest Eigenvalue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7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Ratio of Two Largest Laplacian Eigenvalues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17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Ratio of Two Smallest Laplacian Eigenvalues</a:t>
            </a:r>
            <a:endParaRPr lang="en-AU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0858C0-3B39-E4F1-8E95-25E22618E3E9}"/>
              </a:ext>
            </a:extLst>
          </p:cNvPr>
          <p:cNvSpPr txBox="1"/>
          <p:nvPr/>
        </p:nvSpPr>
        <p:spPr>
          <a:xfrm>
            <a:off x="8332461" y="2749183"/>
            <a:ext cx="2400016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79476">
              <a:spcAft>
                <a:spcPts val="600"/>
              </a:spcAft>
            </a:pPr>
            <a:r>
              <a:rPr lang="en-AU" sz="83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Weight-related Features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Mean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Median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Standard Deviation of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Minimum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Maximum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Range of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Skewness of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Kurtosis of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First Quartile of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Third Quartile of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Interquartile Range of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Variance of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Coefficient of Variation of Weight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Weighted Average Clustering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Weighted Average Shortest Path Length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Weighted Diameter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Weighted Radius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Maximum Weighted Degree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21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Minimum Weighted Degree</a:t>
            </a:r>
            <a:endParaRPr lang="en-US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09BD39-FDEF-758C-2053-F53058D1A04A}"/>
              </a:ext>
            </a:extLst>
          </p:cNvPr>
          <p:cNvSpPr txBox="1"/>
          <p:nvPr/>
        </p:nvSpPr>
        <p:spPr>
          <a:xfrm>
            <a:off x="4831832" y="4572000"/>
            <a:ext cx="1943161" cy="22929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79476">
              <a:spcAft>
                <a:spcPts val="600"/>
              </a:spcAft>
            </a:pPr>
            <a:r>
              <a:rPr lang="en-AU" sz="83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Features inspired by related work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4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Distance-Regular Graph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4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Group Size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4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 of Cut Vertices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4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 of Minimal Odd Cycles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4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 of Orbits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40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Graph Entropy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46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Regular Graph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46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Smallest Eigenvalue</a:t>
            </a:r>
          </a:p>
          <a:p>
            <a:pPr defTabSz="379476">
              <a:spcAft>
                <a:spcPts val="600"/>
              </a:spcAft>
              <a:buFont typeface="+mj-lt"/>
              <a:buAutoNum type="arabicPeriod" startAt="46"/>
            </a:pPr>
            <a:r>
              <a:rPr lang="en-AU" sz="83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Vertex Connectivity</a:t>
            </a:r>
          </a:p>
          <a:p>
            <a:pPr>
              <a:spcAft>
                <a:spcPts val="600"/>
              </a:spcAft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41246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BA2C8-37CB-6B45-9A14-5B7AC929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Our algorithm is Layer depth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5C6DFC-3E7A-0FEB-6500-E59F2D493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2194560"/>
            <a:ext cx="5412516" cy="389906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D3965-298C-F048-D5F8-1EAAC6944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US" dirty="0"/>
              <a:t>We examine the following layer depths:</a:t>
            </a:r>
          </a:p>
          <a:p>
            <a:pPr lvl="1"/>
            <a:r>
              <a:rPr lang="en-US" dirty="0"/>
              <a:t>2</a:t>
            </a:r>
          </a:p>
          <a:p>
            <a:pPr lvl="1"/>
            <a:r>
              <a:rPr lang="en-US" dirty="0"/>
              <a:t>5</a:t>
            </a:r>
          </a:p>
          <a:p>
            <a:pPr lvl="1"/>
            <a:r>
              <a:rPr lang="en-US" dirty="0"/>
              <a:t>10</a:t>
            </a:r>
          </a:p>
          <a:p>
            <a:pPr lvl="1"/>
            <a:r>
              <a:rPr lang="en-US" dirty="0"/>
              <a:t>15</a:t>
            </a:r>
          </a:p>
          <a:p>
            <a:pPr lvl="1"/>
            <a:r>
              <a:rPr lang="en-US" dirty="0"/>
              <a:t>20</a:t>
            </a:r>
          </a:p>
          <a:p>
            <a:pPr lvl="1"/>
            <a:endParaRPr lang="en-US" dirty="0"/>
          </a:p>
          <a:p>
            <a:r>
              <a:rPr lang="en-US" dirty="0"/>
              <a:t>Performance Measure:</a:t>
            </a:r>
          </a:p>
          <a:p>
            <a:pPr lvl="1"/>
            <a:r>
              <a:rPr lang="en-US" dirty="0"/>
              <a:t>How many function evaluations does each algorithm take to achieve 95% of the best performance </a:t>
            </a:r>
            <a:r>
              <a:rPr lang="en-US" b="1" i="1" dirty="0"/>
              <a:t>per instance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F94E-4D3F-F671-A5BC-BB12CAD7D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space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C1A053-62AD-0A53-0B76-8AD284E62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80" y="2401145"/>
            <a:ext cx="6118747" cy="23994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FB271D-FF4C-8B49-E574-330855596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5219" y="2057401"/>
            <a:ext cx="4142361" cy="41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30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F45D2-ADC1-232E-EADF-2BC3D76D2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96C79-440A-CA38-1792-B0B6D54F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n-US" b="1" dirty="0"/>
              <a:t>Background on Quantum</a:t>
            </a:r>
          </a:p>
          <a:p>
            <a:pPr>
              <a:lnSpc>
                <a:spcPct val="250000"/>
              </a:lnSpc>
            </a:pPr>
            <a:r>
              <a:rPr lang="en-US" b="1" dirty="0"/>
              <a:t>Quantum Approximate Optimisation Algorithm (QAOA)</a:t>
            </a:r>
          </a:p>
          <a:p>
            <a:pPr>
              <a:lnSpc>
                <a:spcPct val="250000"/>
              </a:lnSpc>
            </a:pPr>
            <a:r>
              <a:rPr lang="en-US" b="1" dirty="0"/>
              <a:t>Design decisions</a:t>
            </a:r>
          </a:p>
          <a:p>
            <a:pPr>
              <a:lnSpc>
                <a:spcPct val="250000"/>
              </a:lnSpc>
            </a:pPr>
            <a:r>
              <a:rPr lang="en-US" b="1" dirty="0"/>
              <a:t>Instance Space Analysis</a:t>
            </a:r>
          </a:p>
          <a:p>
            <a:pPr>
              <a:lnSpc>
                <a:spcPct val="250000"/>
              </a:lnSpc>
            </a:pPr>
            <a:endParaRPr lang="en-US" dirty="0"/>
          </a:p>
          <a:p>
            <a:pPr>
              <a:lnSpc>
                <a:spcPct val="2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713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1AB63-CE15-CC1B-2062-1CEC57719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1929" y="656303"/>
            <a:ext cx="3523131" cy="1293028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pic>
        <p:nvPicPr>
          <p:cNvPr id="8" name="Content Placeholder 7" descr="A graph of a number of dots&#10;&#10;Description automatically generated">
            <a:extLst>
              <a:ext uri="{FF2B5EF4-FFF2-40B4-BE49-F238E27FC236}">
                <a16:creationId xmlns:a16="http://schemas.microsoft.com/office/drawing/2014/main" id="{ED837E64-7A69-0239-889F-A9080B787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29882" y="2258838"/>
            <a:ext cx="1816676" cy="1816676"/>
          </a:xfrm>
        </p:spPr>
      </p:pic>
      <p:pic>
        <p:nvPicPr>
          <p:cNvPr id="12" name="Picture 11" descr="A diagram of a number of colored dots&#10;&#10;Description automatically generated">
            <a:extLst>
              <a:ext uri="{FF2B5EF4-FFF2-40B4-BE49-F238E27FC236}">
                <a16:creationId xmlns:a16="http://schemas.microsoft.com/office/drawing/2014/main" id="{33ED192F-81B9-3FB4-9931-7EACC63E7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716" y="2258838"/>
            <a:ext cx="1816676" cy="1816676"/>
          </a:xfrm>
          <a:prstGeom prst="rect">
            <a:avLst/>
          </a:prstGeom>
        </p:spPr>
      </p:pic>
      <p:pic>
        <p:nvPicPr>
          <p:cNvPr id="16" name="Picture 15" descr="A diagram of a number of dots&#10;&#10;Description automatically generated">
            <a:extLst>
              <a:ext uri="{FF2B5EF4-FFF2-40B4-BE49-F238E27FC236}">
                <a16:creationId xmlns:a16="http://schemas.microsoft.com/office/drawing/2014/main" id="{0C21A058-F62E-DDDB-835E-5A4757A18D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9882" y="4451389"/>
            <a:ext cx="1816676" cy="1816676"/>
          </a:xfrm>
          <a:prstGeom prst="rect">
            <a:avLst/>
          </a:prstGeom>
        </p:spPr>
      </p:pic>
      <p:pic>
        <p:nvPicPr>
          <p:cNvPr id="20" name="Picture 19" descr="A chart with colorful dots&#10;&#10;Description automatically generated">
            <a:extLst>
              <a:ext uri="{FF2B5EF4-FFF2-40B4-BE49-F238E27FC236}">
                <a16:creationId xmlns:a16="http://schemas.microsoft.com/office/drawing/2014/main" id="{60D393D2-85DD-6BDB-F15F-16EBBDA095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5550" y="2258838"/>
            <a:ext cx="1816676" cy="1816676"/>
          </a:xfrm>
          <a:prstGeom prst="rect">
            <a:avLst/>
          </a:prstGeom>
        </p:spPr>
      </p:pic>
      <p:pic>
        <p:nvPicPr>
          <p:cNvPr id="24" name="Picture 23" descr="A graph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59035E53-286B-3F35-57CD-405B831BB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58384" y="2258838"/>
            <a:ext cx="1816676" cy="1816676"/>
          </a:xfrm>
          <a:prstGeom prst="rect">
            <a:avLst/>
          </a:prstGeom>
        </p:spPr>
      </p:pic>
      <p:pic>
        <p:nvPicPr>
          <p:cNvPr id="26" name="Picture 25" descr="A graph of a number of edges&#10;&#10;Description automatically generated">
            <a:extLst>
              <a:ext uri="{FF2B5EF4-FFF2-40B4-BE49-F238E27FC236}">
                <a16:creationId xmlns:a16="http://schemas.microsoft.com/office/drawing/2014/main" id="{70FE75F7-5B76-EED5-3F7D-625D76CB50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72716" y="4451389"/>
            <a:ext cx="1816676" cy="1816676"/>
          </a:xfrm>
          <a:prstGeom prst="rect">
            <a:avLst/>
          </a:prstGeom>
        </p:spPr>
      </p:pic>
      <p:pic>
        <p:nvPicPr>
          <p:cNvPr id="28" name="Picture 27" descr="A chart with numbers and a number of dots&#10;&#10;Description automatically generated">
            <a:extLst>
              <a:ext uri="{FF2B5EF4-FFF2-40B4-BE49-F238E27FC236}">
                <a16:creationId xmlns:a16="http://schemas.microsoft.com/office/drawing/2014/main" id="{126DC0C0-953F-BB7D-7731-6E89F8763A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58384" y="4451389"/>
            <a:ext cx="1816676" cy="1816676"/>
          </a:xfrm>
          <a:prstGeom prst="rect">
            <a:avLst/>
          </a:prstGeom>
        </p:spPr>
      </p:pic>
      <p:pic>
        <p:nvPicPr>
          <p:cNvPr id="30" name="Picture 29" descr="A chart with colorful dots&#10;&#10;Description automatically generated">
            <a:extLst>
              <a:ext uri="{FF2B5EF4-FFF2-40B4-BE49-F238E27FC236}">
                <a16:creationId xmlns:a16="http://schemas.microsoft.com/office/drawing/2014/main" id="{964CE5CA-E078-FFBE-E5EE-8EEF2CD529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7048" y="4451389"/>
            <a:ext cx="1816676" cy="1816676"/>
          </a:xfrm>
          <a:prstGeom prst="rect">
            <a:avLst/>
          </a:prstGeom>
        </p:spPr>
      </p:pic>
      <p:pic>
        <p:nvPicPr>
          <p:cNvPr id="32" name="Picture 31" descr="A graph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69F9149F-2662-2AB3-BA53-A26561A24EE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33055" y="4451389"/>
            <a:ext cx="1816676" cy="1816676"/>
          </a:xfrm>
          <a:prstGeom prst="rect">
            <a:avLst/>
          </a:prstGeom>
        </p:spPr>
      </p:pic>
      <p:pic>
        <p:nvPicPr>
          <p:cNvPr id="34" name="Picture 33" descr="A chart with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3AB5B26B-6BC4-3184-9EBB-196E0EA695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0973" y="2258838"/>
            <a:ext cx="1816676" cy="181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2418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48C6A-891D-44FB-318E-051E6F3E4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9920" y="612649"/>
            <a:ext cx="8610600" cy="1293028"/>
          </a:xfrm>
        </p:spPr>
        <p:txBody>
          <a:bodyPr/>
          <a:lstStyle/>
          <a:p>
            <a:r>
              <a:rPr lang="en-US" dirty="0"/>
              <a:t>performance</a:t>
            </a:r>
          </a:p>
        </p:txBody>
      </p:sp>
      <p:pic>
        <p:nvPicPr>
          <p:cNvPr id="6" name="Content Placeholder 5" descr="A graph with blue and orange dots&#10;&#10;Description automatically generated">
            <a:extLst>
              <a:ext uri="{FF2B5EF4-FFF2-40B4-BE49-F238E27FC236}">
                <a16:creationId xmlns:a16="http://schemas.microsoft.com/office/drawing/2014/main" id="{80A549C0-2722-9700-EB98-19A274BEF1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22369" y="1582459"/>
            <a:ext cx="2049780" cy="2049780"/>
          </a:xfrm>
        </p:spPr>
      </p:pic>
      <p:pic>
        <p:nvPicPr>
          <p:cNvPr id="8" name="Picture 7" descr="A graph with orange and blue dots&#10;&#10;Description automatically generated">
            <a:extLst>
              <a:ext uri="{FF2B5EF4-FFF2-40B4-BE49-F238E27FC236}">
                <a16:creationId xmlns:a16="http://schemas.microsoft.com/office/drawing/2014/main" id="{02CA715E-3DDD-868E-A4E2-724644025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646" y="1582459"/>
            <a:ext cx="2067577" cy="2067577"/>
          </a:xfrm>
          <a:prstGeom prst="rect">
            <a:avLst/>
          </a:prstGeom>
        </p:spPr>
      </p:pic>
      <p:pic>
        <p:nvPicPr>
          <p:cNvPr id="10" name="Picture 9" descr="A graph with blue and orange dots&#10;&#10;Description automatically generated">
            <a:extLst>
              <a:ext uri="{FF2B5EF4-FFF2-40B4-BE49-F238E27FC236}">
                <a16:creationId xmlns:a16="http://schemas.microsoft.com/office/drawing/2014/main" id="{D5D2AB50-8BF6-657F-68F5-36A42C266E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2369" y="3960937"/>
            <a:ext cx="2067577" cy="2067577"/>
          </a:xfrm>
          <a:prstGeom prst="rect">
            <a:avLst/>
          </a:prstGeom>
        </p:spPr>
      </p:pic>
      <p:pic>
        <p:nvPicPr>
          <p:cNvPr id="12" name="Picture 11" descr="A graph with blue and orange dots&#10;&#10;Description automatically generated">
            <a:extLst>
              <a:ext uri="{FF2B5EF4-FFF2-40B4-BE49-F238E27FC236}">
                <a16:creationId xmlns:a16="http://schemas.microsoft.com/office/drawing/2014/main" id="{7C1ED168-1992-8C87-9FB7-F5934213E3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9646" y="3960937"/>
            <a:ext cx="2067576" cy="2067576"/>
          </a:xfrm>
          <a:prstGeom prst="rect">
            <a:avLst/>
          </a:prstGeom>
        </p:spPr>
      </p:pic>
      <p:pic>
        <p:nvPicPr>
          <p:cNvPr id="14" name="Picture 13" descr="A graph with blue and orange dots&#10;&#10;Description automatically generated">
            <a:extLst>
              <a:ext uri="{FF2B5EF4-FFF2-40B4-BE49-F238E27FC236}">
                <a16:creationId xmlns:a16="http://schemas.microsoft.com/office/drawing/2014/main" id="{3CD685B9-EFAF-9209-6871-04E9AA9F4F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6922" y="3960937"/>
            <a:ext cx="2067576" cy="206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56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8776-B8EF-BA47-FCB8-3586B1FC8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MATILDA SVM</a:t>
            </a:r>
          </a:p>
        </p:txBody>
      </p:sp>
      <p:pic>
        <p:nvPicPr>
          <p:cNvPr id="15" name="Content Placeholder 14" descr="A graph with many colored dots&#10;&#10;Description automatically generated">
            <a:extLst>
              <a:ext uri="{FF2B5EF4-FFF2-40B4-BE49-F238E27FC236}">
                <a16:creationId xmlns:a16="http://schemas.microsoft.com/office/drawing/2014/main" id="{25AEB7CA-4063-1B3E-A532-A3A25AD73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044" y="2173859"/>
            <a:ext cx="3738545" cy="3738545"/>
          </a:xfrm>
        </p:spPr>
      </p:pic>
      <p:pic>
        <p:nvPicPr>
          <p:cNvPr id="17" name="Picture 16" descr="A diagram of colored dots&#10;&#10;Description automatically generated with medium confidence">
            <a:extLst>
              <a:ext uri="{FF2B5EF4-FFF2-40B4-BE49-F238E27FC236}">
                <a16:creationId xmlns:a16="http://schemas.microsoft.com/office/drawing/2014/main" id="{8134586E-6E93-D762-4E58-C2EB00B92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727" y="2173859"/>
            <a:ext cx="3738545" cy="3738545"/>
          </a:xfrm>
          <a:prstGeom prst="rect">
            <a:avLst/>
          </a:prstGeom>
        </p:spPr>
      </p:pic>
      <p:pic>
        <p:nvPicPr>
          <p:cNvPr id="19" name="Picture 18" descr="A diagram of a map&#10;&#10;Description automatically generated with medium confidence">
            <a:extLst>
              <a:ext uri="{FF2B5EF4-FFF2-40B4-BE49-F238E27FC236}">
                <a16:creationId xmlns:a16="http://schemas.microsoft.com/office/drawing/2014/main" id="{D78971B5-0E28-6D49-FCBB-2B158E9C4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411" y="2147983"/>
            <a:ext cx="3738545" cy="373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329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2BB88-13D4-660A-F0DF-EE55CD2A1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OTHER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EB2A4-71CD-7701-30F5-1AABC908D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dirty="0"/>
              <a:t>ISA provides critical insights into QAOA performance.</a:t>
            </a:r>
          </a:p>
          <a:p>
            <a:pPr lvl="1">
              <a:lnSpc>
                <a:spcPct val="150000"/>
              </a:lnSpc>
            </a:pPr>
            <a:r>
              <a:rPr lang="en-AU" dirty="0"/>
              <a:t>Our design decisions indicate that a tailored approach yields better performance</a:t>
            </a:r>
          </a:p>
          <a:p>
            <a:pPr>
              <a:lnSpc>
                <a:spcPct val="150000"/>
              </a:lnSpc>
            </a:pPr>
            <a:r>
              <a:rPr lang="en-US" dirty="0"/>
              <a:t>More diverse instances need to be studied.</a:t>
            </a:r>
          </a:p>
          <a:p>
            <a:pPr>
              <a:lnSpc>
                <a:spcPct val="150000"/>
              </a:lnSpc>
            </a:pPr>
            <a:r>
              <a:rPr lang="en-US" dirty="0"/>
              <a:t>Can we use ISA to answer other questions?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What parameter setting approach should we use?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What classical optimizer to use?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What ansatz should we use? Beyond QAOA… </a:t>
            </a:r>
          </a:p>
        </p:txBody>
      </p:sp>
    </p:spTree>
    <p:extLst>
      <p:ext uri="{BB962C8B-B14F-4D97-AF65-F5344CB8AC3E}">
        <p14:creationId xmlns:p14="http://schemas.microsoft.com/office/powerpoint/2010/main" val="7183953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DCFF1-D687-7AB2-DED6-BF430ED53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3ABED-B19D-307D-C11B-62EAF4375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1038497"/>
          </a:xfrm>
        </p:spPr>
        <p:txBody>
          <a:bodyPr>
            <a:normAutofit/>
          </a:bodyPr>
          <a:lstStyle/>
          <a:p>
            <a:r>
              <a:rPr lang="en-AU" sz="1100" dirty="0"/>
              <a:t>[1] E. Farhi, J. Goldstone, S. Gutmann. arXiv:1411.4028 (2014) </a:t>
            </a:r>
          </a:p>
          <a:p>
            <a:r>
              <a:rPr lang="en-AU" sz="1100" dirty="0"/>
              <a:t>[2] V. Katial, K.A. Smith-Miles, C.D. Hill, arXiv:2401.08142 (2024) </a:t>
            </a:r>
          </a:p>
          <a:p>
            <a:r>
              <a:rPr lang="en-AU" sz="1100" dirty="0"/>
              <a:t>[3] K. A. Smith-Miles, Mario Andrés Muñoz, ACM Computing Surveys Volume 55 Issue 12 (2023)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944634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F8857-DE9A-07E3-5F3F-494D4FD31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quantum?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3839D-DDEF-47CE-5393-09A225CE6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Quantum Computers can </a:t>
            </a:r>
            <a:r>
              <a:rPr lang="en-US" i="1" dirty="0">
                <a:solidFill>
                  <a:schemeClr val="accent1"/>
                </a:solidFill>
              </a:rPr>
              <a:t>theoretically solve</a:t>
            </a:r>
            <a:r>
              <a:rPr lang="en-US" b="1" i="1" dirty="0">
                <a:solidFill>
                  <a:schemeClr val="accent1"/>
                </a:solidFill>
              </a:rPr>
              <a:t> </a:t>
            </a:r>
            <a:r>
              <a:rPr lang="en-US" dirty="0"/>
              <a:t>can solve some problems much faster than classical computers</a:t>
            </a:r>
          </a:p>
          <a:p>
            <a:endParaRPr lang="en-US" dirty="0"/>
          </a:p>
          <a:p>
            <a:r>
              <a:rPr lang="en-US" b="1" dirty="0"/>
              <a:t>What problems?</a:t>
            </a:r>
          </a:p>
          <a:p>
            <a:pPr lvl="1"/>
            <a:r>
              <a:rPr lang="en-US" dirty="0"/>
              <a:t>Shors Algorithm for factoring – could break current encryption protocols</a:t>
            </a:r>
          </a:p>
          <a:p>
            <a:pPr lvl="1"/>
            <a:r>
              <a:rPr lang="en-US" dirty="0"/>
              <a:t>Grovers search algorithm</a:t>
            </a:r>
          </a:p>
          <a:p>
            <a:pPr lvl="1"/>
            <a:r>
              <a:rPr lang="en-US" dirty="0"/>
              <a:t>Simulation of physical systems – chemistry + physics</a:t>
            </a:r>
          </a:p>
          <a:p>
            <a:pPr lvl="1"/>
            <a:endParaRPr lang="en-US" dirty="0"/>
          </a:p>
          <a:p>
            <a:r>
              <a:rPr lang="en-US" b="1" dirty="0"/>
              <a:t>What's the catch?</a:t>
            </a:r>
          </a:p>
          <a:p>
            <a:pPr lvl="1"/>
            <a:r>
              <a:rPr lang="en-US" dirty="0"/>
              <a:t>Hardware is </a:t>
            </a:r>
            <a:r>
              <a:rPr lang="en-US" b="1" dirty="0">
                <a:solidFill>
                  <a:srgbClr val="FF0000"/>
                </a:solidFill>
              </a:rPr>
              <a:t>hard</a:t>
            </a:r>
            <a:r>
              <a:rPr lang="en-US" b="1" dirty="0"/>
              <a:t> – </a:t>
            </a:r>
            <a:r>
              <a:rPr lang="en-US" dirty="0"/>
              <a:t>assuming no errors we need several 1000s of qubits</a:t>
            </a:r>
          </a:p>
          <a:p>
            <a:pPr lvl="1"/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With errors – we need millions of qubits + 100s of millions of gates</a:t>
            </a:r>
          </a:p>
        </p:txBody>
      </p:sp>
    </p:spTree>
    <p:extLst>
      <p:ext uri="{BB962C8B-B14F-4D97-AF65-F5344CB8AC3E}">
        <p14:creationId xmlns:p14="http://schemas.microsoft.com/office/powerpoint/2010/main" val="4121960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13F56-E545-8749-ED22-1273D07E5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quantum work?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C61398-B924-DC30-C4C8-94C415F1F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724" y="2325030"/>
            <a:ext cx="10244143" cy="346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61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>
            <a:extLst>
              <a:ext uri="{FF2B5EF4-FFF2-40B4-BE49-F238E27FC236}">
                <a16:creationId xmlns:a16="http://schemas.microsoft.com/office/drawing/2014/main" id="{8C5310F0-F7E2-5251-E1F2-993F5FC5E0F2}"/>
              </a:ext>
            </a:extLst>
          </p:cNvPr>
          <p:cNvSpPr/>
          <p:nvPr/>
        </p:nvSpPr>
        <p:spPr>
          <a:xfrm>
            <a:off x="2933700" y="1121925"/>
            <a:ext cx="8902541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5718"/>
              </a:lnSpc>
              <a:buNone/>
            </a:pPr>
            <a:r>
              <a:rPr lang="en-US" sz="4000" kern="0" spc="-137" dirty="0">
                <a:solidFill>
                  <a:srgbClr val="FFFFFF"/>
                </a:solidFill>
                <a:ea typeface="Overpass" pitchFamily="34" charset="-122"/>
                <a:cs typeface="Overpass" pitchFamily="34" charset="-120"/>
              </a:rPr>
              <a:t>Measurement</a:t>
            </a:r>
            <a:endParaRPr lang="en-US" sz="40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8FF55506-4643-1983-0395-A816EA53DD30}"/>
              </a:ext>
            </a:extLst>
          </p:cNvPr>
          <p:cNvSpPr/>
          <p:nvPr/>
        </p:nvSpPr>
        <p:spPr>
          <a:xfrm>
            <a:off x="259636" y="260092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kern="0" spc="-69" dirty="0">
                <a:solidFill>
                  <a:srgbClr val="E5E0DF"/>
                </a:solidFill>
                <a:ea typeface="Overpass" pitchFamily="34" charset="-122"/>
                <a:cs typeface="Overpass" pitchFamily="34" charset="-120"/>
              </a:rPr>
              <a:t>Wavefunction Collapse</a:t>
            </a:r>
            <a:endParaRPr lang="en-US" sz="2287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4737D355-4E4B-5212-1FAB-56B38964428F}"/>
              </a:ext>
            </a:extLst>
          </p:cNvPr>
          <p:cNvSpPr/>
          <p:nvPr/>
        </p:nvSpPr>
        <p:spPr>
          <a:xfrm>
            <a:off x="259636" y="3429000"/>
            <a:ext cx="2674064" cy="19440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ea typeface="Overpass" pitchFamily="34" charset="-122"/>
                <a:cs typeface="Overpass" pitchFamily="34" charset="-120"/>
              </a:rPr>
              <a:t>When a quantum system is measured, its wavefunction collapses into a single state, and the system loses its superposition.</a:t>
            </a:r>
            <a:endParaRPr lang="en-US" sz="1944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8C3C86BC-6F8B-BDE5-7C4E-24FB5394AE51}"/>
              </a:ext>
            </a:extLst>
          </p:cNvPr>
          <p:cNvSpPr/>
          <p:nvPr/>
        </p:nvSpPr>
        <p:spPr>
          <a:xfrm>
            <a:off x="4572913" y="260092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kern="0" spc="-69" dirty="0">
                <a:solidFill>
                  <a:srgbClr val="E5E0DF"/>
                </a:solidFill>
                <a:ea typeface="Overpass" pitchFamily="34" charset="-122"/>
                <a:cs typeface="Overpass" pitchFamily="34" charset="-120"/>
              </a:rPr>
              <a:t>Probabilistic Outcome</a:t>
            </a:r>
            <a:endParaRPr lang="en-US" sz="2287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4DBCF542-8C28-6DD6-2B06-084848D39D2D}"/>
              </a:ext>
            </a:extLst>
          </p:cNvPr>
          <p:cNvSpPr/>
          <p:nvPr/>
        </p:nvSpPr>
        <p:spPr>
          <a:xfrm>
            <a:off x="4572913" y="3429000"/>
            <a:ext cx="3264218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ea typeface="Overpass" pitchFamily="34" charset="-122"/>
                <a:cs typeface="Overpass" pitchFamily="34" charset="-120"/>
              </a:rPr>
              <a:t>The outcome of a measurement is </a:t>
            </a:r>
            <a:r>
              <a:rPr lang="en-US" dirty="0">
                <a:solidFill>
                  <a:srgbClr val="E5E0DF"/>
                </a:solidFill>
                <a:ea typeface="Overpass" pitchFamily="34" charset="-122"/>
                <a:cs typeface="Overpass" pitchFamily="34" charset="-120"/>
              </a:rPr>
              <a:t>probabilistic</a:t>
            </a:r>
            <a:r>
              <a:rPr lang="en-US" sz="1944" dirty="0">
                <a:solidFill>
                  <a:srgbClr val="E5E0DF"/>
                </a:solidFill>
                <a:ea typeface="Overpass" pitchFamily="34" charset="-122"/>
                <a:cs typeface="Overpass" pitchFamily="34" charset="-120"/>
              </a:rPr>
              <a:t>, with the probability determined by the quantum state before the measurement.</a:t>
            </a:r>
            <a:endParaRPr lang="en-US" sz="1944" dirty="0"/>
          </a:p>
        </p:txBody>
      </p:sp>
      <p:sp>
        <p:nvSpPr>
          <p:cNvPr id="14" name="Text 13">
            <a:extLst>
              <a:ext uri="{FF2B5EF4-FFF2-40B4-BE49-F238E27FC236}">
                <a16:creationId xmlns:a16="http://schemas.microsoft.com/office/drawing/2014/main" id="{64AD7EE9-1002-832F-04CA-1EFC13A67D03}"/>
              </a:ext>
            </a:extLst>
          </p:cNvPr>
          <p:cNvSpPr/>
          <p:nvPr/>
        </p:nvSpPr>
        <p:spPr>
          <a:xfrm>
            <a:off x="8640863" y="2600920"/>
            <a:ext cx="3509545" cy="4656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000" b="1" kern="0" spc="-69" dirty="0">
                <a:solidFill>
                  <a:srgbClr val="E5E0DF"/>
                </a:solidFill>
                <a:ea typeface="Overpass" pitchFamily="34" charset="-122"/>
                <a:cs typeface="Overpass" pitchFamily="34" charset="-120"/>
              </a:rPr>
              <a:t>Measurement</a:t>
            </a:r>
            <a:r>
              <a:rPr lang="en-US" sz="2287" b="1" kern="0" spc="-69" dirty="0">
                <a:solidFill>
                  <a:srgbClr val="E5E0DF"/>
                </a:solidFill>
                <a:ea typeface="Overpass" pitchFamily="34" charset="-122"/>
                <a:cs typeface="Overpass" pitchFamily="34" charset="-120"/>
              </a:rPr>
              <a:t> Disturbance</a:t>
            </a:r>
            <a:endParaRPr lang="en-US" sz="2287" dirty="0"/>
          </a:p>
        </p:txBody>
      </p:sp>
      <p:sp>
        <p:nvSpPr>
          <p:cNvPr id="15" name="Text 14">
            <a:extLst>
              <a:ext uri="{FF2B5EF4-FFF2-40B4-BE49-F238E27FC236}">
                <a16:creationId xmlns:a16="http://schemas.microsoft.com/office/drawing/2014/main" id="{75FF46CC-D86A-F396-DBD9-ACAFCA8AF1D3}"/>
              </a:ext>
            </a:extLst>
          </p:cNvPr>
          <p:cNvSpPr/>
          <p:nvPr/>
        </p:nvSpPr>
        <p:spPr>
          <a:xfrm>
            <a:off x="8640863" y="3429000"/>
            <a:ext cx="3264218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ea typeface="Overpass" pitchFamily="34" charset="-122"/>
                <a:cs typeface="Overpass" pitchFamily="34" charset="-120"/>
              </a:rPr>
              <a:t>The act of measuring a quantum system inevitably disturbs the system, making it impossible to precisely determine the pre-measurement state.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2918423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A8B1-7295-B0D5-81B5-718DB87C3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Noisy-intermediate scale  Quantum 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94058-D3EF-78E7-3E82-2B357C160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462189"/>
            <a:ext cx="10820400" cy="4024125"/>
          </a:xfrm>
        </p:spPr>
        <p:txBody>
          <a:bodyPr/>
          <a:lstStyle/>
          <a:p>
            <a:r>
              <a:rPr lang="en-US" dirty="0"/>
              <a:t>Currently we’re in the NISQ-era of Quantum Computing</a:t>
            </a:r>
          </a:p>
          <a:p>
            <a:r>
              <a:rPr lang="en-US" dirty="0"/>
              <a:t>Need to design algorithms that can run on NISQ-devices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Can run on small (100-1000 qubit devices)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Solve useful problems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Shouldn’t require extensive error correction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QAOA is a low-depth algorithm that can help solve </a:t>
            </a:r>
            <a:r>
              <a:rPr lang="en-US" dirty="0" err="1"/>
              <a:t>optimisation</a:t>
            </a:r>
            <a:r>
              <a:rPr lang="en-US" dirty="0"/>
              <a:t> problems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773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D1317-26E4-AF93-A6C8-41F4F60E2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AU"/>
              <a:t>Classical vs Quantum </a:t>
            </a: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7A8E844-F027-3019-317D-1E2D287DC4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5326724"/>
              </p:ext>
            </p:extLst>
          </p:nvPr>
        </p:nvGraphicFramePr>
        <p:xfrm>
          <a:off x="1135505" y="196886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0488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57AB653-403A-4C29-A765-2D5A9A91C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9222"/>
          <a:stretch/>
        </p:blipFill>
        <p:spPr>
          <a:xfrm>
            <a:off x="-1" y="4038600"/>
            <a:ext cx="4629151" cy="2819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90BEF2-FFA0-8470-5A66-6A23D5F2B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922" y="987287"/>
            <a:ext cx="3548269" cy="4697896"/>
          </a:xfrm>
        </p:spPr>
        <p:txBody>
          <a:bodyPr>
            <a:normAutofit/>
          </a:bodyPr>
          <a:lstStyle/>
          <a:p>
            <a:r>
              <a:rPr lang="en-US" sz="3600" dirty="0"/>
              <a:t>Optimisation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F19377-3774-E098-7137-5D5A06F8EE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57825" y="987287"/>
                <a:ext cx="5755949" cy="4697895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1800" dirty="0"/>
                  <a:t>Optimisation problems are </a:t>
                </a:r>
                <a:r>
                  <a:rPr lang="en-US" sz="1800" b="1" dirty="0"/>
                  <a:t>everywhere!</a:t>
                </a:r>
                <a:endParaRPr lang="en-US" sz="1800" dirty="0"/>
              </a:p>
              <a:p>
                <a:r>
                  <a:rPr lang="en-US" sz="1800" dirty="0"/>
                  <a:t>These problems are hard:</a:t>
                </a:r>
              </a:p>
              <a:p>
                <a:pPr lvl="1"/>
                <a:r>
                  <a:rPr lang="en-US" sz="1800" dirty="0"/>
                  <a:t>Machine Learning</a:t>
                </a:r>
              </a:p>
              <a:p>
                <a:pPr lvl="1"/>
                <a:r>
                  <a:rPr lang="en-US" sz="1800" dirty="0"/>
                  <a:t>Vehicle Routing and Logistics Planning</a:t>
                </a:r>
              </a:p>
              <a:p>
                <a:pPr lvl="1"/>
                <a:r>
                  <a:rPr lang="en-US" sz="1800" dirty="0"/>
                  <a:t>Portfolio Optimisation</a:t>
                </a:r>
              </a:p>
              <a:p>
                <a:pPr lvl="1"/>
                <a:r>
                  <a:rPr lang="en-US" sz="1800" dirty="0"/>
                  <a:t>Social Network Analysis</a:t>
                </a:r>
              </a:p>
              <a:p>
                <a:pPr lvl="1"/>
                <a:r>
                  <a:rPr lang="en-US" sz="1800" dirty="0"/>
                  <a:t>Circuit Design</a:t>
                </a:r>
              </a:p>
              <a:p>
                <a:pPr lvl="1"/>
                <a:r>
                  <a:rPr lang="en-US" sz="1800" b="1" dirty="0">
                    <a:solidFill>
                      <a:srgbClr val="FFFF00"/>
                    </a:solidFill>
                  </a:rPr>
                  <a:t>Max-Cut</a:t>
                </a:r>
                <a:endParaRPr lang="en-US" sz="1800" dirty="0"/>
              </a:p>
              <a:p>
                <a:pPr lvl="1"/>
                <a:endParaRPr lang="en-US" sz="1800" dirty="0"/>
              </a:p>
              <a:p>
                <a:r>
                  <a:rPr lang="en-US" sz="1800" dirty="0"/>
                  <a:t>Goal is to find </a:t>
                </a:r>
                <a14:m>
                  <m:oMath xmlns:m="http://schemas.openxmlformats.org/officeDocument/2006/math">
                    <m:r>
                      <a:rPr lang="en-US" sz="1800" b="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1800" dirty="0"/>
                  <a:t> to minimize a cost function </a:t>
                </a:r>
                <a14:m>
                  <m:oMath xmlns:m="http://schemas.openxmlformats.org/officeDocument/2006/math">
                    <m:r>
                      <a:rPr lang="en-AU" sz="1800" b="0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AU" sz="1800" b="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AU" sz="1800" b="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AU" sz="1800" b="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dirty="0"/>
              </a:p>
              <a:p>
                <a:r>
                  <a:rPr lang="en-US" sz="1800" dirty="0"/>
                  <a:t>Possibility of a “quantum advantage” has motivated </a:t>
                </a:r>
                <a:r>
                  <a:rPr lang="en-US" sz="1800" b="1" dirty="0"/>
                  <a:t>lots</a:t>
                </a:r>
                <a:r>
                  <a:rPr lang="en-US" sz="1800" dirty="0"/>
                  <a:t> of interest in this field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F19377-3774-E098-7137-5D5A06F8EE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57825" y="987287"/>
                <a:ext cx="5755949" cy="4697895"/>
              </a:xfrm>
              <a:blipFill>
                <a:blip r:embed="rId4"/>
                <a:stretch>
                  <a:fillRect l="-6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9256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684;p26">
            <a:extLst>
              <a:ext uri="{FF2B5EF4-FFF2-40B4-BE49-F238E27FC236}">
                <a16:creationId xmlns:a16="http://schemas.microsoft.com/office/drawing/2014/main" id="{AD14F673-6DC9-A2B6-9107-BCD541C2ABE0}"/>
              </a:ext>
            </a:extLst>
          </p:cNvPr>
          <p:cNvSpPr txBox="1">
            <a:spLocks/>
          </p:cNvSpPr>
          <p:nvPr/>
        </p:nvSpPr>
        <p:spPr>
          <a:xfrm>
            <a:off x="4132619" y="684648"/>
            <a:ext cx="7566349" cy="7923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dk2"/>
              </a:buClr>
              <a:buSzPts val="3200"/>
              <a:buFont typeface="Georgia"/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Our Approach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E404091-425C-416D-0EF6-33FBE8AF71AC}"/>
              </a:ext>
            </a:extLst>
          </p:cNvPr>
          <p:cNvGrpSpPr/>
          <p:nvPr/>
        </p:nvGrpSpPr>
        <p:grpSpPr>
          <a:xfrm>
            <a:off x="493032" y="2826326"/>
            <a:ext cx="11205936" cy="2963932"/>
            <a:chOff x="493032" y="2826326"/>
            <a:chExt cx="11205936" cy="296393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C1F8C35-D2FC-6F37-DA54-9AA394F4DE48}"/>
                </a:ext>
              </a:extLst>
            </p:cNvPr>
            <p:cNvGrpSpPr/>
            <p:nvPr/>
          </p:nvGrpSpPr>
          <p:grpSpPr>
            <a:xfrm>
              <a:off x="493032" y="2826326"/>
              <a:ext cx="11205936" cy="1533528"/>
              <a:chOff x="492888" y="2613868"/>
              <a:chExt cx="11205936" cy="1533528"/>
            </a:xfrm>
          </p:grpSpPr>
          <p:sp>
            <p:nvSpPr>
              <p:cNvPr id="8" name="Google Shape;662;p26">
                <a:extLst>
                  <a:ext uri="{FF2B5EF4-FFF2-40B4-BE49-F238E27FC236}">
                    <a16:creationId xmlns:a16="http://schemas.microsoft.com/office/drawing/2014/main" id="{8731BB59-87F1-D2DE-D149-56DB07874CF6}"/>
                  </a:ext>
                </a:extLst>
              </p:cNvPr>
              <p:cNvSpPr/>
              <p:nvPr/>
            </p:nvSpPr>
            <p:spPr>
              <a:xfrm>
                <a:off x="2298550" y="3001883"/>
                <a:ext cx="792300" cy="492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9" name="Google Shape;663;p26">
                <a:extLst>
                  <a:ext uri="{FF2B5EF4-FFF2-40B4-BE49-F238E27FC236}">
                    <a16:creationId xmlns:a16="http://schemas.microsoft.com/office/drawing/2014/main" id="{038F406C-14DF-A272-0D2A-168BE83D0482}"/>
                  </a:ext>
                </a:extLst>
              </p:cNvPr>
              <p:cNvSpPr/>
              <p:nvPr/>
            </p:nvSpPr>
            <p:spPr>
              <a:xfrm>
                <a:off x="1148867" y="2613868"/>
                <a:ext cx="792380" cy="792380"/>
              </a:xfrm>
              <a:prstGeom prst="ellipse">
                <a:avLst/>
              </a:prstGeom>
              <a:noFill/>
              <a:ln w="38100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10" name="Google Shape;664;p26">
                <a:extLst>
                  <a:ext uri="{FF2B5EF4-FFF2-40B4-BE49-F238E27FC236}">
                    <a16:creationId xmlns:a16="http://schemas.microsoft.com/office/drawing/2014/main" id="{633A243C-CDDF-BD59-CB7C-438A30B01AB0}"/>
                  </a:ext>
                </a:extLst>
              </p:cNvPr>
              <p:cNvSpPr txBox="1"/>
              <p:nvPr/>
            </p:nvSpPr>
            <p:spPr>
              <a:xfrm>
                <a:off x="1250904" y="2720242"/>
                <a:ext cx="582300" cy="42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2100"/>
                  </a:spcAft>
                  <a:buNone/>
                </a:pPr>
                <a:r>
                  <a:rPr lang="en-US" sz="11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Step 1</a:t>
                </a:r>
                <a:endParaRPr sz="11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11" name="Google Shape;665;p26">
                <a:extLst>
                  <a:ext uri="{FF2B5EF4-FFF2-40B4-BE49-F238E27FC236}">
                    <a16:creationId xmlns:a16="http://schemas.microsoft.com/office/drawing/2014/main" id="{E1B1777F-21AE-07F3-9BA7-CBAFB45FCEC8}"/>
                  </a:ext>
                </a:extLst>
              </p:cNvPr>
              <p:cNvSpPr txBox="1"/>
              <p:nvPr/>
            </p:nvSpPr>
            <p:spPr>
              <a:xfrm>
                <a:off x="492888" y="3552211"/>
                <a:ext cx="2104347" cy="595185"/>
              </a:xfrm>
              <a:prstGeom prst="rect">
                <a:avLst/>
              </a:prstGeom>
              <a:noFill/>
              <a:ln w="9525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30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Formulate Problem</a:t>
                </a:r>
                <a:endParaRPr sz="130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12" name="Google Shape;666;p26">
                <a:extLst>
                  <a:ext uri="{FF2B5EF4-FFF2-40B4-BE49-F238E27FC236}">
                    <a16:creationId xmlns:a16="http://schemas.microsoft.com/office/drawing/2014/main" id="{319F01C1-C91E-F4F4-ACAB-4D22A9B446DD}"/>
                  </a:ext>
                </a:extLst>
              </p:cNvPr>
              <p:cNvSpPr/>
              <p:nvPr/>
            </p:nvSpPr>
            <p:spPr>
              <a:xfrm>
                <a:off x="3448138" y="2613868"/>
                <a:ext cx="792380" cy="792380"/>
              </a:xfrm>
              <a:prstGeom prst="ellipse">
                <a:avLst/>
              </a:prstGeom>
              <a:noFill/>
              <a:ln w="38100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14" name="Google Shape;668;p26">
                <a:extLst>
                  <a:ext uri="{FF2B5EF4-FFF2-40B4-BE49-F238E27FC236}">
                    <a16:creationId xmlns:a16="http://schemas.microsoft.com/office/drawing/2014/main" id="{F79F34CB-0357-6B90-5DB0-4D31EC44212E}"/>
                  </a:ext>
                </a:extLst>
              </p:cNvPr>
              <p:cNvSpPr txBox="1"/>
              <p:nvPr/>
            </p:nvSpPr>
            <p:spPr>
              <a:xfrm>
                <a:off x="3550175" y="2720242"/>
                <a:ext cx="582300" cy="42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2100"/>
                  </a:spcAft>
                  <a:buNone/>
                </a:pPr>
                <a:r>
                  <a:rPr lang="en-US" sz="110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Step 2</a:t>
                </a:r>
                <a:endParaRPr sz="110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15" name="Google Shape;669;p26">
                <a:extLst>
                  <a:ext uri="{FF2B5EF4-FFF2-40B4-BE49-F238E27FC236}">
                    <a16:creationId xmlns:a16="http://schemas.microsoft.com/office/drawing/2014/main" id="{7F16D9CE-E4DD-4E1E-88BB-20A0C2DE53E2}"/>
                  </a:ext>
                </a:extLst>
              </p:cNvPr>
              <p:cNvSpPr/>
              <p:nvPr/>
            </p:nvSpPr>
            <p:spPr>
              <a:xfrm>
                <a:off x="5719993" y="2613868"/>
                <a:ext cx="792380" cy="792380"/>
              </a:xfrm>
              <a:prstGeom prst="ellipse">
                <a:avLst/>
              </a:prstGeom>
              <a:noFill/>
              <a:ln w="38100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16" name="Google Shape;670;p26">
                <a:extLst>
                  <a:ext uri="{FF2B5EF4-FFF2-40B4-BE49-F238E27FC236}">
                    <a16:creationId xmlns:a16="http://schemas.microsoft.com/office/drawing/2014/main" id="{42FB090C-8B9C-F282-A07E-2CB7D3D007F4}"/>
                  </a:ext>
                </a:extLst>
              </p:cNvPr>
              <p:cNvSpPr txBox="1"/>
              <p:nvPr/>
            </p:nvSpPr>
            <p:spPr>
              <a:xfrm>
                <a:off x="5091406" y="3552211"/>
                <a:ext cx="2049549" cy="595185"/>
              </a:xfrm>
              <a:prstGeom prst="rect">
                <a:avLst/>
              </a:prstGeom>
              <a:noFill/>
              <a:ln w="9525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30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Heuristic Quantum Algorithms / Circuit</a:t>
                </a:r>
                <a:endParaRPr sz="130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18" name="Google Shape;672;p26">
                <a:extLst>
                  <a:ext uri="{FF2B5EF4-FFF2-40B4-BE49-F238E27FC236}">
                    <a16:creationId xmlns:a16="http://schemas.microsoft.com/office/drawing/2014/main" id="{5EFB4842-5549-1CCA-0C9D-6C6022B83049}"/>
                  </a:ext>
                </a:extLst>
              </p:cNvPr>
              <p:cNvSpPr txBox="1"/>
              <p:nvPr/>
            </p:nvSpPr>
            <p:spPr>
              <a:xfrm>
                <a:off x="5822040" y="2720243"/>
                <a:ext cx="582300" cy="46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2100"/>
                  </a:spcAft>
                  <a:buNone/>
                </a:pPr>
                <a:r>
                  <a:rPr lang="en-US" sz="11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Step 3</a:t>
                </a:r>
                <a:endParaRPr sz="11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19" name="Google Shape;673;p26">
                <a:extLst>
                  <a:ext uri="{FF2B5EF4-FFF2-40B4-BE49-F238E27FC236}">
                    <a16:creationId xmlns:a16="http://schemas.microsoft.com/office/drawing/2014/main" id="{F95C158E-981D-2AE4-AA2E-314568255C51}"/>
                  </a:ext>
                </a:extLst>
              </p:cNvPr>
              <p:cNvSpPr/>
              <p:nvPr/>
            </p:nvSpPr>
            <p:spPr>
              <a:xfrm>
                <a:off x="7998920" y="2613868"/>
                <a:ext cx="792380" cy="792380"/>
              </a:xfrm>
              <a:prstGeom prst="ellipse">
                <a:avLst/>
              </a:prstGeom>
              <a:noFill/>
              <a:ln w="38100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20" name="Google Shape;674;p26">
                <a:extLst>
                  <a:ext uri="{FF2B5EF4-FFF2-40B4-BE49-F238E27FC236}">
                    <a16:creationId xmlns:a16="http://schemas.microsoft.com/office/drawing/2014/main" id="{6B3B9F3C-864E-FE11-244E-C8B4029EDF16}"/>
                  </a:ext>
                </a:extLst>
              </p:cNvPr>
              <p:cNvSpPr txBox="1"/>
              <p:nvPr/>
            </p:nvSpPr>
            <p:spPr>
              <a:xfrm>
                <a:off x="7370332" y="3552211"/>
                <a:ext cx="2049549" cy="595185"/>
              </a:xfrm>
              <a:prstGeom prst="rect">
                <a:avLst/>
              </a:prstGeom>
              <a:noFill/>
              <a:ln w="9525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3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Quantum Computer + Classical Loop (</a:t>
                </a:r>
                <a:r>
                  <a:rPr lang="en-US" sz="1300" b="1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HPC</a:t>
                </a:r>
                <a:r>
                  <a:rPr lang="en-US" sz="13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)</a:t>
                </a:r>
                <a:endParaRPr sz="13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22" name="Google Shape;676;p26">
                <a:extLst>
                  <a:ext uri="{FF2B5EF4-FFF2-40B4-BE49-F238E27FC236}">
                    <a16:creationId xmlns:a16="http://schemas.microsoft.com/office/drawing/2014/main" id="{01BF73A0-5433-697B-BB4A-B6D75624414D}"/>
                  </a:ext>
                </a:extLst>
              </p:cNvPr>
              <p:cNvSpPr txBox="1"/>
              <p:nvPr/>
            </p:nvSpPr>
            <p:spPr>
              <a:xfrm>
                <a:off x="8100958" y="2720242"/>
                <a:ext cx="582300" cy="42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2100"/>
                  </a:spcAft>
                  <a:buNone/>
                </a:pPr>
                <a:r>
                  <a:rPr lang="en-US" sz="110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Step 4</a:t>
                </a:r>
                <a:endParaRPr sz="110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23" name="Google Shape;677;p26">
                <a:extLst>
                  <a:ext uri="{FF2B5EF4-FFF2-40B4-BE49-F238E27FC236}">
                    <a16:creationId xmlns:a16="http://schemas.microsoft.com/office/drawing/2014/main" id="{952D50F9-4260-FBC7-3EE9-84D75D2BA39A}"/>
                  </a:ext>
                </a:extLst>
              </p:cNvPr>
              <p:cNvSpPr/>
              <p:nvPr/>
            </p:nvSpPr>
            <p:spPr>
              <a:xfrm>
                <a:off x="10277868" y="2613868"/>
                <a:ext cx="792380" cy="792380"/>
              </a:xfrm>
              <a:prstGeom prst="ellipse">
                <a:avLst/>
              </a:prstGeom>
              <a:noFill/>
              <a:ln w="38100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24" name="Google Shape;678;p26">
                <a:extLst>
                  <a:ext uri="{FF2B5EF4-FFF2-40B4-BE49-F238E27FC236}">
                    <a16:creationId xmlns:a16="http://schemas.microsoft.com/office/drawing/2014/main" id="{9E6F7CD3-5276-8874-2094-F3884C57CE71}"/>
                  </a:ext>
                </a:extLst>
              </p:cNvPr>
              <p:cNvSpPr txBox="1"/>
              <p:nvPr/>
            </p:nvSpPr>
            <p:spPr>
              <a:xfrm>
                <a:off x="9649275" y="3552211"/>
                <a:ext cx="2049549" cy="595185"/>
              </a:xfrm>
              <a:prstGeom prst="rect">
                <a:avLst/>
              </a:prstGeom>
              <a:noFill/>
              <a:ln w="9525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30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Instance Space Analysis</a:t>
                </a:r>
                <a:endParaRPr sz="130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26" name="Google Shape;680;p26">
                <a:extLst>
                  <a:ext uri="{FF2B5EF4-FFF2-40B4-BE49-F238E27FC236}">
                    <a16:creationId xmlns:a16="http://schemas.microsoft.com/office/drawing/2014/main" id="{BA7158A4-4843-8D95-D8D9-2BB1AADB17EA}"/>
                  </a:ext>
                </a:extLst>
              </p:cNvPr>
              <p:cNvSpPr txBox="1"/>
              <p:nvPr/>
            </p:nvSpPr>
            <p:spPr>
              <a:xfrm>
                <a:off x="10379905" y="2709936"/>
                <a:ext cx="582300" cy="42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2100"/>
                  </a:spcAft>
                  <a:buNone/>
                </a:pPr>
                <a:r>
                  <a:rPr lang="en-US" sz="11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Step 5</a:t>
                </a:r>
                <a:endParaRPr sz="11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27" name="Google Shape;681;p26">
                <a:extLst>
                  <a:ext uri="{FF2B5EF4-FFF2-40B4-BE49-F238E27FC236}">
                    <a16:creationId xmlns:a16="http://schemas.microsoft.com/office/drawing/2014/main" id="{2C3271DE-3D56-4955-293C-73736A691C14}"/>
                  </a:ext>
                </a:extLst>
              </p:cNvPr>
              <p:cNvSpPr/>
              <p:nvPr/>
            </p:nvSpPr>
            <p:spPr>
              <a:xfrm>
                <a:off x="4584183" y="3001883"/>
                <a:ext cx="792300" cy="492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28" name="Google Shape;682;p26">
                <a:extLst>
                  <a:ext uri="{FF2B5EF4-FFF2-40B4-BE49-F238E27FC236}">
                    <a16:creationId xmlns:a16="http://schemas.microsoft.com/office/drawing/2014/main" id="{4D0C3BE2-3EDB-B7D1-7203-11BD3CD864D6}"/>
                  </a:ext>
                </a:extLst>
              </p:cNvPr>
              <p:cNvSpPr/>
              <p:nvPr/>
            </p:nvSpPr>
            <p:spPr>
              <a:xfrm>
                <a:off x="6912117" y="3001883"/>
                <a:ext cx="792300" cy="492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29" name="Google Shape;683;p26">
                <a:extLst>
                  <a:ext uri="{FF2B5EF4-FFF2-40B4-BE49-F238E27FC236}">
                    <a16:creationId xmlns:a16="http://schemas.microsoft.com/office/drawing/2014/main" id="{C4439B0D-B86C-E0FB-82DD-08C67EE4DB4B}"/>
                  </a:ext>
                </a:extLst>
              </p:cNvPr>
              <p:cNvSpPr/>
              <p:nvPr/>
            </p:nvSpPr>
            <p:spPr>
              <a:xfrm>
                <a:off x="9138617" y="3001883"/>
                <a:ext cx="792300" cy="492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  <p:sp>
            <p:nvSpPr>
              <p:cNvPr id="31" name="Google Shape;685;p26">
                <a:extLst>
                  <a:ext uri="{FF2B5EF4-FFF2-40B4-BE49-F238E27FC236}">
                    <a16:creationId xmlns:a16="http://schemas.microsoft.com/office/drawing/2014/main" id="{F751F5CC-0798-53EE-C4B4-1ED7AFBFA19C}"/>
                  </a:ext>
                </a:extLst>
              </p:cNvPr>
              <p:cNvSpPr txBox="1"/>
              <p:nvPr/>
            </p:nvSpPr>
            <p:spPr>
              <a:xfrm>
                <a:off x="2819546" y="3552211"/>
                <a:ext cx="2049549" cy="595185"/>
              </a:xfrm>
              <a:prstGeom prst="rect">
                <a:avLst/>
              </a:prstGeom>
              <a:noFill/>
              <a:ln w="9525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30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Hamiltonian</a:t>
                </a:r>
                <a:endParaRPr sz="130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</p:grpSp>
        <p:pic>
          <p:nvPicPr>
            <p:cNvPr id="1026" name="Picture 2" descr="Quantum computing - Free computer icons">
              <a:extLst>
                <a:ext uri="{FF2B5EF4-FFF2-40B4-BE49-F238E27FC236}">
                  <a16:creationId xmlns:a16="http://schemas.microsoft.com/office/drawing/2014/main" id="{F54C6151-8655-B809-BC19-DA423A4CD3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510654" y="4601460"/>
              <a:ext cx="1170692" cy="1170692"/>
            </a:xfrm>
            <a:prstGeom prst="rect">
              <a:avLst/>
            </a:prstGeom>
            <a:pattFill prst="pct70">
              <a:fgClr>
                <a:schemeClr val="accent1"/>
              </a:fgClr>
              <a:bgClr>
                <a:schemeClr val="bg1"/>
              </a:bgClr>
            </a:pattFill>
          </p:spPr>
        </p:pic>
        <p:pic>
          <p:nvPicPr>
            <p:cNvPr id="17" name="Graphic 16" descr="Network outline">
              <a:extLst>
                <a:ext uri="{FF2B5EF4-FFF2-40B4-BE49-F238E27FC236}">
                  <a16:creationId xmlns:a16="http://schemas.microsoft.com/office/drawing/2014/main" id="{85346A38-9ADD-0B39-E1A2-284AA82A5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59569" y="4525804"/>
              <a:ext cx="1264454" cy="1264454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BCAD0682-6250-C427-7FB6-74B1869CD6DC}"/>
                    </a:ext>
                  </a:extLst>
                </p:cNvPr>
                <p:cNvSpPr txBox="1"/>
                <p:nvPr/>
              </p:nvSpPr>
              <p:spPr>
                <a:xfrm>
                  <a:off x="2752540" y="4627789"/>
                  <a:ext cx="2390270" cy="8107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AU" sz="105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nary>
                          <m:naryPr>
                            <m:chr m:val="∑"/>
                            <m:ctrlPr>
                              <a:rPr lang="en-AU" sz="1050" b="0" i="1" dirty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d>
                              <m:dPr>
                                <m:ctrlPr>
                                  <a:rPr lang="en-AU" sz="105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brk m:alnAt="23"/>
                                  </m:rPr>
                                  <a:rPr lang="en-AU" sz="105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AU" sz="105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AU" sz="105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</m:d>
                            <m:r>
                              <a:rPr lang="en-AU" sz="1050" b="0" i="1" dirty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AU" sz="1050" b="0" i="1" dirty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𝐸</m:t>
                            </m:r>
                            <m:r>
                              <a:rPr lang="en-AU" sz="1050" b="0" i="1" dirty="0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/>
                          <m:e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sSub>
                              <m:sSubPr>
                                <m:ctrlPr>
                                  <a:rPr lang="en-AU" sz="105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AU" sz="105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AU" sz="105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AU" sz="105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AU" sz="105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AU" sz="105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  <m:r>
                          <a:rPr lang="en-AU" sz="105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br>
                    <a:rPr lang="en-AU" sz="1050" b="0" dirty="0">
                      <a:solidFill>
                        <a:schemeClr val="accent1"/>
                      </a:solidFill>
                    </a:rPr>
                  </a:br>
                  <a:br>
                    <a:rPr lang="en-AU" sz="1050" b="0" i="1" dirty="0">
                      <a:solidFill>
                        <a:schemeClr val="accent1"/>
                      </a:solidFill>
                      <a:latin typeface="Cambria Math" panose="02040503050406030204" pitchFamily="18" charset="0"/>
                    </a:rPr>
                  </a:br>
                  <a:endParaRPr lang="en-US" sz="1050" dirty="0">
                    <a:solidFill>
                      <a:schemeClr val="accent1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BCAD0682-6250-C427-7FB6-74B1869CD6D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52540" y="4627789"/>
                  <a:ext cx="2390270" cy="810799"/>
                </a:xfrm>
                <a:prstGeom prst="rect">
                  <a:avLst/>
                </a:prstGeom>
                <a:blipFill>
                  <a:blip r:embed="rId6"/>
                  <a:stretch>
                    <a:fillRect t="-66154" b="-6153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EE628942-8226-4A82-6CE9-6D0EDE558F2B}"/>
                    </a:ext>
                  </a:extLst>
                </p:cNvPr>
                <p:cNvSpPr txBox="1"/>
                <p:nvPr/>
              </p:nvSpPr>
              <p:spPr>
                <a:xfrm>
                  <a:off x="1149011" y="5216639"/>
                  <a:ext cx="5143571" cy="57361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AU" sz="105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ctrlP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AU" sz="105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AU" sz="105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AU" sz="105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AU" sz="105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EE628942-8226-4A82-6CE9-6D0EDE558F2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49011" y="5216639"/>
                  <a:ext cx="5143571" cy="573619"/>
                </a:xfrm>
                <a:prstGeom prst="rect">
                  <a:avLst/>
                </a:prstGeom>
                <a:blipFill>
                  <a:blip r:embed="rId7"/>
                  <a:stretch>
                    <a:fillRect t="-87234" b="-12766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37" name="Graphic 36" descr="Scatterplot with solid fill">
              <a:extLst>
                <a:ext uri="{FF2B5EF4-FFF2-40B4-BE49-F238E27FC236}">
                  <a16:creationId xmlns:a16="http://schemas.microsoft.com/office/drawing/2014/main" id="{F088BBE3-49CB-715E-326D-51473836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155992" y="4729606"/>
              <a:ext cx="914400" cy="914400"/>
            </a:xfrm>
            <a:prstGeom prst="rect">
              <a:avLst/>
            </a:prstGeom>
          </p:spPr>
        </p:pic>
        <p:pic>
          <p:nvPicPr>
            <p:cNvPr id="3" name="Graphic 2" descr="Aperture with solid fill">
              <a:extLst>
                <a:ext uri="{FF2B5EF4-FFF2-40B4-BE49-F238E27FC236}">
                  <a16:creationId xmlns:a16="http://schemas.microsoft.com/office/drawing/2014/main" id="{39EFE184-7137-71D0-AE92-1A869747B3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961469" y="4729606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901757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  <wetp:taskpane dockstate="right" visibility="0" width="350" row="0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4E2A835E-75A9-3C4A-B330-D1974F420D12}">
  <we:reference id="wa200005566" version="3.0.0.2" store="en-GB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FAC47738-2460-4845-93DE-CA3F38A114A1}">
  <we:reference id="wa200003915" version="2.0.0.0" store="en-GB" storeType="OMEX"/>
  <we:alternateReferences>
    <we:reference id="wa200003915" version="2.0.0.0" store="wa200003915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6BFAD0BD-FB7C-8944-B1CD-17127313C699}">
  <we:reference id="wa104381909" version="3.14.0.0" store="en-GB" storeType="OMEX"/>
  <we:alternateReferences>
    <we:reference id="wa104381909" version="3.14.0.0" store="wa10438190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757</TotalTime>
  <Words>950</Words>
  <Application>Microsoft Macintosh PowerPoint</Application>
  <PresentationFormat>Widescreen</PresentationFormat>
  <Paragraphs>211</Paragraphs>
  <Slides>24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Aptos</vt:lpstr>
      <vt:lpstr>Arial</vt:lpstr>
      <vt:lpstr>Cambria Math</vt:lpstr>
      <vt:lpstr>Century Gothic</vt:lpstr>
      <vt:lpstr>Georgia</vt:lpstr>
      <vt:lpstr>Overpass</vt:lpstr>
      <vt:lpstr>Proxima Nova</vt:lpstr>
      <vt:lpstr>Wingdings</vt:lpstr>
      <vt:lpstr>Vapor Trail</vt:lpstr>
      <vt:lpstr>Enhancing Quantum Optimisation  by leveraging their features</vt:lpstr>
      <vt:lpstr>Agenda</vt:lpstr>
      <vt:lpstr>Why quantum?</vt:lpstr>
      <vt:lpstr>How does quantum work?</vt:lpstr>
      <vt:lpstr>PowerPoint Presentation</vt:lpstr>
      <vt:lpstr>Noisy-intermediate scale  Quantum Era</vt:lpstr>
      <vt:lpstr>Classical vs Quantum </vt:lpstr>
      <vt:lpstr>Optimisation</vt:lpstr>
      <vt:lpstr>PowerPoint Presentation</vt:lpstr>
      <vt:lpstr>Maxcut</vt:lpstr>
      <vt:lpstr>Quantum Approximate Optimization Algorithm (QAOA)</vt:lpstr>
      <vt:lpstr>QAOA SCHEMA</vt:lpstr>
      <vt:lpstr>Our Approach</vt:lpstr>
      <vt:lpstr>QAOA Optimisation Landscape</vt:lpstr>
      <vt:lpstr>Importance of instance Diversity</vt:lpstr>
      <vt:lpstr>Instance Space Analysis</vt:lpstr>
      <vt:lpstr>Features</vt:lpstr>
      <vt:lpstr>Our algorithm is Layer depth</vt:lpstr>
      <vt:lpstr>Instance space</vt:lpstr>
      <vt:lpstr>Features</vt:lpstr>
      <vt:lpstr>performance</vt:lpstr>
      <vt:lpstr>MATILDA SVM</vt:lpstr>
      <vt:lpstr>CONCLUSIONS AND OTHER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Vivek Katial</dc:creator>
  <cp:lastModifiedBy>Vivek Katial</cp:lastModifiedBy>
  <cp:revision>2</cp:revision>
  <dcterms:created xsi:type="dcterms:W3CDTF">2024-06-22T06:14:43Z</dcterms:created>
  <dcterms:modified xsi:type="dcterms:W3CDTF">2024-06-27T22:58:44Z</dcterms:modified>
</cp:coreProperties>
</file>

<file path=docProps/thumbnail.jpeg>
</file>